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00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20/10/2025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20/10/2025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246562"/>
            <a:ext cx="2331886" cy="7736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3388778" y="287852"/>
            <a:ext cx="200373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2 Year Olds</a:t>
            </a:r>
            <a:endParaRPr lang="en-GB" sz="1400" b="1" dirty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Medium Term Plan</a:t>
            </a: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Autumn </a:t>
            </a:r>
            <a:r>
              <a:rPr lang="en-GB" sz="1400" b="1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Term 2</a:t>
            </a:r>
            <a:endParaRPr lang="en-GB" sz="1400" b="1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0915"/>
            <a:ext cx="1689452" cy="56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59832" y="1182192"/>
            <a:ext cx="2641735" cy="1598736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34310" y="515291"/>
            <a:ext cx="2679090" cy="33855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listen </a:t>
            </a:r>
            <a:r>
              <a:rPr lang="en-GB" sz="1200" dirty="0">
                <a:latin typeface="Letter-join Print Plus 1" panose="02000805000000020003" pitchFamily="50" charset="0"/>
              </a:rPr>
              <a:t>with interest to the noises adults make when they read </a:t>
            </a:r>
            <a:r>
              <a:rPr lang="en-GB" sz="1200" dirty="0" smtClean="0">
                <a:latin typeface="Letter-join Print Plus 1" panose="02000805000000020003" pitchFamily="50" charset="0"/>
              </a:rPr>
              <a:t>stories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show </a:t>
            </a:r>
            <a:r>
              <a:rPr lang="en-GB" sz="1200" dirty="0">
                <a:latin typeface="Letter-join Print Plus 1" panose="02000805000000020003" pitchFamily="50" charset="0"/>
              </a:rPr>
              <a:t>interest in play with sounds, songs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rhymes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</a:t>
            </a:r>
            <a:r>
              <a:rPr lang="en-GB" sz="1200" dirty="0">
                <a:latin typeface="Letter-join Print Plus 1" panose="02000805000000020003" pitchFamily="50" charset="0"/>
              </a:rPr>
              <a:t>to understand more complex sentences, e.g. </a:t>
            </a:r>
            <a:r>
              <a:rPr lang="en-GB" sz="1200" i="1" dirty="0" smtClean="0">
                <a:latin typeface="Letter-join Print Plus 1" panose="02000805000000020003" pitchFamily="50" charset="0"/>
              </a:rPr>
              <a:t>Hang you coat away and then </a:t>
            </a:r>
            <a:r>
              <a:rPr lang="en-GB" sz="1200" i="1" dirty="0">
                <a:latin typeface="Letter-join Print Plus 1" panose="02000805000000020003" pitchFamily="50" charset="0"/>
              </a:rPr>
              <a:t>sit on the </a:t>
            </a:r>
            <a:r>
              <a:rPr lang="en-GB" sz="1200" i="1" dirty="0" smtClean="0">
                <a:latin typeface="Letter-join Print Plus 1" panose="02000805000000020003" pitchFamily="50" charset="0"/>
              </a:rPr>
              <a:t>carpet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understands</a:t>
            </a:r>
            <a:r>
              <a:rPr lang="en-GB" sz="1200" dirty="0">
                <a:latin typeface="Letter-join Print Plus 1" panose="02000805000000020003" pitchFamily="50" charset="0"/>
              </a:rPr>
              <a:t> </a:t>
            </a:r>
            <a:r>
              <a:rPr lang="en-GB" sz="1200" i="1" dirty="0">
                <a:latin typeface="Letter-join Print Plus 1" panose="02000805000000020003" pitchFamily="50" charset="0"/>
              </a:rPr>
              <a:t>who, what, where</a:t>
            </a:r>
            <a:r>
              <a:rPr lang="en-GB" sz="1200" dirty="0">
                <a:latin typeface="Letter-join Print Plus 1" panose="02000805000000020003" pitchFamily="50" charset="0"/>
              </a:rPr>
              <a:t> in simple questions </a:t>
            </a:r>
            <a:endParaRPr lang="en-GB" sz="1200" dirty="0" smtClean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 language to share feelings, experiences and thoughts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uses </a:t>
            </a:r>
            <a:r>
              <a:rPr lang="en-GB" sz="1200" dirty="0">
                <a:latin typeface="Letter-join Print Plus 1" panose="02000805000000020003" pitchFamily="50" charset="0"/>
              </a:rPr>
              <a:t>longer sentences (e.g. </a:t>
            </a:r>
            <a:r>
              <a:rPr lang="en-GB" sz="1200" i="1" dirty="0">
                <a:latin typeface="Letter-join Print Plus 1" panose="02000805000000020003" pitchFamily="50" charset="0"/>
              </a:rPr>
              <a:t>Mummy</a:t>
            </a:r>
            <a:r>
              <a:rPr lang="en-GB" sz="1200" dirty="0">
                <a:latin typeface="Letter-join Print Plus 1" panose="02000805000000020003" pitchFamily="50" charset="0"/>
              </a:rPr>
              <a:t> </a:t>
            </a:r>
            <a:r>
              <a:rPr lang="en-GB" sz="1200" i="1" dirty="0">
                <a:latin typeface="Letter-join Print Plus 1" panose="02000805000000020003" pitchFamily="50" charset="0"/>
              </a:rPr>
              <a:t>gonna work</a:t>
            </a:r>
            <a:r>
              <a:rPr lang="en-GB" sz="1200" dirty="0">
                <a:latin typeface="Letter-join Print Plus 1" panose="02000805000000020003" pitchFamily="50" charset="0"/>
              </a:rPr>
              <a:t>)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endParaRPr lang="en-GB" sz="1000" dirty="0" smtClean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72549" y="2864084"/>
            <a:ext cx="3157205" cy="35702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Personal, Social and Emotional Development 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to separate </a:t>
            </a:r>
            <a:r>
              <a:rPr lang="en-GB" sz="1200" dirty="0">
                <a:latin typeface="Letter-join Print Plus 1" panose="02000805000000020003" pitchFamily="50" charset="0"/>
              </a:rPr>
              <a:t>from </a:t>
            </a:r>
            <a:r>
              <a:rPr lang="en-GB" sz="1200" dirty="0" smtClean="0">
                <a:latin typeface="Letter-join Print Plus 1" panose="02000805000000020003" pitchFamily="50" charset="0"/>
              </a:rPr>
              <a:t>my carers </a:t>
            </a:r>
            <a:r>
              <a:rPr lang="en-GB" sz="1200" dirty="0">
                <a:latin typeface="Letter-join Print Plus 1" panose="02000805000000020003" pitchFamily="50" charset="0"/>
              </a:rPr>
              <a:t>and explore new situations with support and encouragement from another familiar </a:t>
            </a:r>
            <a:r>
              <a:rPr lang="en-GB" sz="1200" dirty="0" smtClean="0">
                <a:latin typeface="Letter-join Print Plus 1" panose="02000805000000020003" pitchFamily="50" charset="0"/>
              </a:rPr>
              <a:t>adult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seek out </a:t>
            </a:r>
            <a:r>
              <a:rPr lang="en-GB" sz="1200" dirty="0">
                <a:latin typeface="Letter-join Print Plus 1" panose="02000805000000020003" pitchFamily="50" charset="0"/>
              </a:rPr>
              <a:t>others to share experiences with and may choose to play with a familiar friend or </a:t>
            </a:r>
            <a:r>
              <a:rPr lang="en-GB" sz="1200" dirty="0" smtClean="0">
                <a:latin typeface="Letter-join Print Plus 1" panose="02000805000000020003" pitchFamily="50" charset="0"/>
              </a:rPr>
              <a:t>child </a:t>
            </a:r>
            <a:r>
              <a:rPr lang="en-GB" sz="1200" dirty="0">
                <a:latin typeface="Letter-join Print Plus 1" panose="02000805000000020003" pitchFamily="50" charset="0"/>
              </a:rPr>
              <a:t>who has similar </a:t>
            </a:r>
            <a:r>
              <a:rPr lang="en-GB" sz="1200" dirty="0" smtClean="0">
                <a:latin typeface="Letter-join Print Plus 1" panose="02000805000000020003" pitchFamily="50" charset="0"/>
              </a:rPr>
              <a:t>interests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to think </a:t>
            </a:r>
            <a:r>
              <a:rPr lang="en-GB" sz="1200" dirty="0">
                <a:latin typeface="Letter-join Print Plus 1" panose="02000805000000020003" pitchFamily="50" charset="0"/>
              </a:rPr>
              <a:t>about </a:t>
            </a:r>
            <a:r>
              <a:rPr lang="en-GB" sz="1200" dirty="0" smtClean="0">
                <a:latin typeface="Letter-join Print Plus 1" panose="02000805000000020003" pitchFamily="50" charset="0"/>
              </a:rPr>
              <a:t>my feelings and develop </a:t>
            </a:r>
            <a:r>
              <a:rPr lang="en-GB" sz="1200" dirty="0">
                <a:latin typeface="Letter-join Print Plus 1" panose="02000805000000020003" pitchFamily="50" charset="0"/>
              </a:rPr>
              <a:t>the connections that help </a:t>
            </a:r>
            <a:r>
              <a:rPr lang="en-GB" sz="1200" dirty="0" smtClean="0">
                <a:latin typeface="Letter-join Print Plus 1" panose="02000805000000020003" pitchFamily="50" charset="0"/>
              </a:rPr>
              <a:t>me manage my emotions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respond </a:t>
            </a:r>
            <a:r>
              <a:rPr lang="en-GB" sz="1200" dirty="0">
                <a:latin typeface="Letter-join Print Plus 1" panose="02000805000000020003" pitchFamily="50" charset="0"/>
              </a:rPr>
              <a:t>to the feelings of others, showing concern and offering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comfort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may recognise </a:t>
            </a:r>
            <a:r>
              <a:rPr lang="en-GB" sz="1200" dirty="0">
                <a:latin typeface="Letter-join Print Plus 1" panose="02000805000000020003" pitchFamily="50" charset="0"/>
              </a:rPr>
              <a:t>that some actions can hurt or harm others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I am beginning to </a:t>
            </a:r>
            <a:r>
              <a:rPr lang="en-GB" sz="1200" dirty="0">
                <a:latin typeface="Letter-join Print Plus 1" panose="02000805000000020003" pitchFamily="50" charset="0"/>
              </a:rPr>
              <a:t>stop </a:t>
            </a:r>
            <a:r>
              <a:rPr lang="en-GB" sz="1200" dirty="0" smtClean="0">
                <a:latin typeface="Letter-join Print Plus 1" panose="02000805000000020003" pitchFamily="50" charset="0"/>
              </a:rPr>
              <a:t>myself from doing something I should not do</a:t>
            </a:r>
          </a:p>
          <a:p>
            <a:endParaRPr lang="en-GB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6087891" y="902699"/>
            <a:ext cx="3006071" cy="489364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Print Plus 1" panose="02000805000000020003" pitchFamily="50" charset="0"/>
              </a:rPr>
              <a:t>Physical Development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sit </a:t>
            </a:r>
            <a:r>
              <a:rPr lang="en-GB" sz="1200" dirty="0">
                <a:latin typeface="Letter-join Print Plus 1" panose="02000805000000020003" pitchFamily="50" charset="0"/>
              </a:rPr>
              <a:t>up from lying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down or stand up </a:t>
            </a:r>
            <a:r>
              <a:rPr lang="en-GB" sz="1200" dirty="0">
                <a:latin typeface="Letter-join Print Plus 1" panose="02000805000000020003" pitchFamily="50" charset="0"/>
              </a:rPr>
              <a:t>from </a:t>
            </a:r>
            <a:r>
              <a:rPr lang="en-GB" sz="1200" dirty="0" smtClean="0">
                <a:latin typeface="Letter-join Print Plus 1" panose="02000805000000020003" pitchFamily="50" charset="0"/>
              </a:rPr>
              <a:t>sitting.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squat with steadiness to </a:t>
            </a:r>
            <a:r>
              <a:rPr lang="en-GB" sz="1200" dirty="0">
                <a:latin typeface="Letter-join Print Plus 1" panose="02000805000000020003" pitchFamily="50" charset="0"/>
              </a:rPr>
              <a:t>rest or play with </a:t>
            </a:r>
            <a:r>
              <a:rPr lang="en-GB" sz="1200" dirty="0" smtClean="0">
                <a:latin typeface="Letter-join Print Plus 1" panose="02000805000000020003" pitchFamily="50" charset="0"/>
              </a:rPr>
              <a:t>an object </a:t>
            </a:r>
            <a:r>
              <a:rPr lang="en-GB" sz="1200" dirty="0">
                <a:latin typeface="Letter-join Print Plus 1" panose="02000805000000020003" pitchFamily="50" charset="0"/>
              </a:rPr>
              <a:t>on the ground,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rise to my </a:t>
            </a:r>
            <a:r>
              <a:rPr lang="en-GB" sz="1200" dirty="0">
                <a:latin typeface="Letter-join Print Plus 1" panose="02000805000000020003" pitchFamily="50" charset="0"/>
              </a:rPr>
              <a:t>feet without </a:t>
            </a:r>
            <a:r>
              <a:rPr lang="en-GB" sz="1200" dirty="0" smtClean="0">
                <a:latin typeface="Letter-join Print Plus 1" panose="02000805000000020003" pitchFamily="50" charset="0"/>
              </a:rPr>
              <a:t>using my  hands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beginning </a:t>
            </a:r>
            <a:r>
              <a:rPr lang="en-GB" sz="1200" dirty="0">
                <a:latin typeface="Letter-join Print Plus 1" panose="02000805000000020003" pitchFamily="50" charset="0"/>
              </a:rPr>
              <a:t>to walk, run and climb on different levels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surfaces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use wheeled </a:t>
            </a:r>
            <a:r>
              <a:rPr lang="en-GB" sz="1200" dirty="0">
                <a:latin typeface="Letter-join Print Plus 1" panose="02000805000000020003" pitchFamily="50" charset="0"/>
              </a:rPr>
              <a:t>toys with increasing skill such as pedalling, </a:t>
            </a:r>
            <a:r>
              <a:rPr lang="en-GB" sz="1200" dirty="0" smtClean="0">
                <a:latin typeface="Letter-join Print Plus 1" panose="02000805000000020003" pitchFamily="50" charset="0"/>
              </a:rPr>
              <a:t>balancing and holding </a:t>
            </a:r>
            <a:r>
              <a:rPr lang="en-GB" sz="1200" dirty="0">
                <a:latin typeface="Letter-join Print Plus 1" panose="02000805000000020003" pitchFamily="50" charset="0"/>
              </a:rPr>
              <a:t>handlebars </a:t>
            </a:r>
            <a:endParaRPr lang="en-GB" sz="1200" dirty="0" smtClean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show </a:t>
            </a:r>
            <a:r>
              <a:rPr lang="en-GB" sz="1200" dirty="0">
                <a:latin typeface="Letter-join Print Plus 1" panose="02000805000000020003" pitchFamily="50" charset="0"/>
              </a:rPr>
              <a:t>increasing control in holding, using and manipulating a range of tools and objects such as tambourines, jugs, hammers, and mark making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tools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able to feed myself independently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am developing an increasing </a:t>
            </a:r>
            <a:r>
              <a:rPr lang="en-GB" sz="1200" dirty="0">
                <a:latin typeface="Letter-join Print Plus 1" panose="02000805000000020003" pitchFamily="50" charset="0"/>
              </a:rPr>
              <a:t>understanding </a:t>
            </a:r>
            <a:r>
              <a:rPr lang="en-GB" sz="1200" dirty="0" smtClean="0">
                <a:latin typeface="Letter-join Print Plus 1" panose="02000805000000020003" pitchFamily="50" charset="0"/>
              </a:rPr>
              <a:t>bowel </a:t>
            </a:r>
            <a:r>
              <a:rPr lang="en-GB" sz="1200" dirty="0">
                <a:latin typeface="Letter-join Print Plus 1" panose="02000805000000020003" pitchFamily="50" charset="0"/>
              </a:rPr>
              <a:t>and bladder urges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I am starting </a:t>
            </a:r>
            <a:r>
              <a:rPr lang="en-GB" sz="1200" dirty="0">
                <a:latin typeface="Letter-join Print Plus 1" panose="02000805000000020003" pitchFamily="50" charset="0"/>
              </a:rPr>
              <a:t>to </a:t>
            </a:r>
            <a:r>
              <a:rPr lang="en-GB" sz="1200" dirty="0" smtClean="0">
                <a:latin typeface="Letter-join Print Plus 1" panose="02000805000000020003" pitchFamily="50" charset="0"/>
              </a:rPr>
              <a:t>communicate my </a:t>
            </a:r>
            <a:r>
              <a:rPr lang="en-GB" sz="1200" dirty="0">
                <a:latin typeface="Letter-join Print Plus 1" panose="02000805000000020003" pitchFamily="50" charset="0"/>
              </a:rPr>
              <a:t>need for </a:t>
            </a:r>
            <a:r>
              <a:rPr lang="en-GB" sz="1200" dirty="0" smtClean="0">
                <a:latin typeface="Letter-join Print Plus 1" panose="02000805000000020003" pitchFamily="50" charset="0"/>
              </a:rPr>
              <a:t>the toilet</a:t>
            </a:r>
            <a:endParaRPr lang="en-GB" sz="1200" dirty="0">
              <a:latin typeface="Letter-join Print Plus 1" panose="02000805000000020003" pitchFamily="50" charset="0"/>
            </a:endParaRP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I can support an adult with my self- care skills and I am becoming increasingly independent at putting </a:t>
            </a:r>
            <a:r>
              <a:rPr lang="en-GB" sz="1200" dirty="0">
                <a:latin typeface="Letter-join Print Plus 1" panose="02000805000000020003" pitchFamily="50" charset="0"/>
              </a:rPr>
              <a:t>on and </a:t>
            </a:r>
            <a:r>
              <a:rPr lang="en-GB" sz="1200" dirty="0" smtClean="0">
                <a:latin typeface="Letter-join Print Plus 1" panose="02000805000000020003" pitchFamily="50" charset="0"/>
              </a:rPr>
              <a:t>taking </a:t>
            </a:r>
            <a:r>
              <a:rPr lang="en-GB" sz="1200" dirty="0">
                <a:latin typeface="Letter-join Print Plus 1" panose="02000805000000020003" pitchFamily="50" charset="0"/>
              </a:rPr>
              <a:t>off simple clothing items such as hats, unzipped jackets, wellington </a:t>
            </a:r>
            <a:r>
              <a:rPr lang="en-GB" sz="1200" dirty="0" smtClean="0">
                <a:latin typeface="Letter-join Print Plus 1" panose="02000805000000020003" pitchFamily="50" charset="0"/>
              </a:rPr>
              <a:t>boots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3955" y="4746728"/>
            <a:ext cx="2659445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Jump in giant puddles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Play in the snow</a:t>
            </a:r>
          </a:p>
          <a:p>
            <a:r>
              <a:rPr lang="en-GB" sz="1200" dirty="0" smtClean="0">
                <a:latin typeface="Letter-join Print Plus 1" panose="02000805000000020003" pitchFamily="50" charset="0"/>
              </a:rPr>
              <a:t>Run through the forest school area</a:t>
            </a:r>
          </a:p>
        </p:txBody>
      </p:sp>
      <p:sp>
        <p:nvSpPr>
          <p:cNvPr id="3" name="AutoShape 2" descr="Head, Shoulders, Knees and To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Head, Shoulders, Knees and Toe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845" y="5669814"/>
            <a:ext cx="1171344" cy="11713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3324" y="42824"/>
            <a:ext cx="845442" cy="84544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6404" y="1235254"/>
            <a:ext cx="609399" cy="5802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1821" y="1169825"/>
            <a:ext cx="666039" cy="67499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3616" y="1182192"/>
            <a:ext cx="686379" cy="6863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70826" y="1217069"/>
            <a:ext cx="668121" cy="53984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99724" y="1876707"/>
            <a:ext cx="859627" cy="8596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63213" y="1868571"/>
            <a:ext cx="724367" cy="90908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87580" y="1841529"/>
            <a:ext cx="768417" cy="95956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43E32C-63BE-42E3-A2B5-C7269E7D3B3E}">
  <ds:schemaRefs>
    <ds:schemaRef ds:uri="http://purl.org/dc/elements/1.1/"/>
    <ds:schemaRef ds:uri="http://schemas.microsoft.com/office/2006/metadata/properties"/>
    <ds:schemaRef ds:uri="http://purl.org/dc/terms/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3262177e-16a3-49dc-bf94-be9f058d24fa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3647</TotalTime>
  <Words>375</Words>
  <Application>Microsoft Office PowerPoint</Application>
  <PresentationFormat>On-screen Show (4:3)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Letter-join Basic 8</vt:lpstr>
      <vt:lpstr>Letter-join Print Plus 1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Jenny Milligan</cp:lastModifiedBy>
  <cp:revision>147</cp:revision>
  <cp:lastPrinted>2025-09-15T15:11:55Z</cp:lastPrinted>
  <dcterms:created xsi:type="dcterms:W3CDTF">2017-06-11T10:50:31Z</dcterms:created>
  <dcterms:modified xsi:type="dcterms:W3CDTF">2025-10-20T15:44:46Z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