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CCFF"/>
    <a:srgbClr val="DBB8EE"/>
    <a:srgbClr val="B6B3DF"/>
    <a:srgbClr val="FEF9B4"/>
    <a:srgbClr val="FF604F"/>
    <a:srgbClr val="FFB3AB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6969E2D-C0B6-D1A1-7212-E40876A62D91}" v="17" dt="2024-04-14T12:03:53.2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Woolnough" userId="S::s.woolnough@arboretum.derby.sch.uk::71fd7eee-22b7-40d5-9ba9-b78651b117aa" providerId="AD" clId="Web-{66969E2D-C0B6-D1A1-7212-E40876A62D91}"/>
    <pc:docChg chg="modSld">
      <pc:chgData name="Sarah Woolnough" userId="S::s.woolnough@arboretum.derby.sch.uk::71fd7eee-22b7-40d5-9ba9-b78651b117aa" providerId="AD" clId="Web-{66969E2D-C0B6-D1A1-7212-E40876A62D91}" dt="2024-04-14T12:03:53.290" v="12"/>
      <pc:docMkLst>
        <pc:docMk/>
      </pc:docMkLst>
      <pc:sldChg chg="delSp modSp">
        <pc:chgData name="Sarah Woolnough" userId="S::s.woolnough@arboretum.derby.sch.uk::71fd7eee-22b7-40d5-9ba9-b78651b117aa" providerId="AD" clId="Web-{66969E2D-C0B6-D1A1-7212-E40876A62D91}" dt="2024-04-14T12:03:53.290" v="12"/>
        <pc:sldMkLst>
          <pc:docMk/>
          <pc:sldMk cId="0" sldId="256"/>
        </pc:sldMkLst>
        <pc:spChg chg="del">
          <ac:chgData name="Sarah Woolnough" userId="S::s.woolnough@arboretum.derby.sch.uk::71fd7eee-22b7-40d5-9ba9-b78651b117aa" providerId="AD" clId="Web-{66969E2D-C0B6-D1A1-7212-E40876A62D91}" dt="2024-04-14T12:03:37.554" v="2"/>
          <ac:spMkLst>
            <pc:docMk/>
            <pc:sldMk cId="0" sldId="256"/>
            <ac:spMk id="6" creationId="{00000000-0000-0000-0000-000000000000}"/>
          </ac:spMkLst>
        </pc:spChg>
        <pc:spChg chg="del">
          <ac:chgData name="Sarah Woolnough" userId="S::s.woolnough@arboretum.derby.sch.uk::71fd7eee-22b7-40d5-9ba9-b78651b117aa" providerId="AD" clId="Web-{66969E2D-C0B6-D1A1-7212-E40876A62D91}" dt="2024-04-14T12:03:43.555" v="5"/>
          <ac:spMkLst>
            <pc:docMk/>
            <pc:sldMk cId="0" sldId="256"/>
            <ac:spMk id="8" creationId="{00000000-0000-0000-0000-000000000000}"/>
          </ac:spMkLst>
        </pc:spChg>
        <pc:spChg chg="del mod">
          <ac:chgData name="Sarah Woolnough" userId="S::s.woolnough@arboretum.derby.sch.uk::71fd7eee-22b7-40d5-9ba9-b78651b117aa" providerId="AD" clId="Web-{66969E2D-C0B6-D1A1-7212-E40876A62D91}" dt="2024-04-14T12:03:47.508" v="8"/>
          <ac:spMkLst>
            <pc:docMk/>
            <pc:sldMk cId="0" sldId="256"/>
            <ac:spMk id="9" creationId="{00000000-0000-0000-0000-000000000000}"/>
          </ac:spMkLst>
        </pc:spChg>
        <pc:spChg chg="del">
          <ac:chgData name="Sarah Woolnough" userId="S::s.woolnough@arboretum.derby.sch.uk::71fd7eee-22b7-40d5-9ba9-b78651b117aa" providerId="AD" clId="Web-{66969E2D-C0B6-D1A1-7212-E40876A62D91}" dt="2024-04-14T12:03:42.258" v="4"/>
          <ac:spMkLst>
            <pc:docMk/>
            <pc:sldMk cId="0" sldId="256"/>
            <ac:spMk id="10" creationId="{00000000-0000-0000-0000-000000000000}"/>
          </ac:spMkLst>
        </pc:spChg>
        <pc:spChg chg="del mod">
          <ac:chgData name="Sarah Woolnough" userId="S::s.woolnough@arboretum.derby.sch.uk::71fd7eee-22b7-40d5-9ba9-b78651b117aa" providerId="AD" clId="Web-{66969E2D-C0B6-D1A1-7212-E40876A62D91}" dt="2024-04-14T12:03:53.290" v="12"/>
          <ac:spMkLst>
            <pc:docMk/>
            <pc:sldMk cId="0" sldId="256"/>
            <ac:spMk id="11" creationId="{00000000-0000-0000-0000-000000000000}"/>
          </ac:spMkLst>
        </pc:spChg>
        <pc:spChg chg="del">
          <ac:chgData name="Sarah Woolnough" userId="S::s.woolnough@arboretum.derby.sch.uk::71fd7eee-22b7-40d5-9ba9-b78651b117aa" providerId="AD" clId="Web-{66969E2D-C0B6-D1A1-7212-E40876A62D91}" dt="2024-04-14T12:03:40.008" v="3"/>
          <ac:spMkLst>
            <pc:docMk/>
            <pc:sldMk cId="0" sldId="256"/>
            <ac:spMk id="28" creationId="{00000000-0000-0000-0000-000000000000}"/>
          </ac:spMkLst>
        </pc:spChg>
        <pc:spChg chg="del mod">
          <ac:chgData name="Sarah Woolnough" userId="S::s.woolnough@arboretum.derby.sch.uk::71fd7eee-22b7-40d5-9ba9-b78651b117aa" providerId="AD" clId="Web-{66969E2D-C0B6-D1A1-7212-E40876A62D91}" dt="2024-04-14T12:03:44.930" v="6"/>
          <ac:spMkLst>
            <pc:docMk/>
            <pc:sldMk cId="0" sldId="256"/>
            <ac:spMk id="1127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8A0B72-3420-419A-8665-973951373B45}" type="datetimeFigureOut">
              <a:rPr lang="en-GB" smtClean="0"/>
              <a:t>22/05/2025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008512-ACF8-493E-8089-E482CCC2859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33839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008512-ACF8-493E-8089-E482CCC28598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68204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22/05/2025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22/05/2025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22/05/2025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22/05/2025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22/05/2025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22/05/2025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22/05/2025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22/05/2025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22/05/2025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22/05/2025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22/05/2025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6E1A50-4B1D-4681-9FC5-018FE340E6F3}" type="datetimeFigureOut">
              <a:rPr lang="en-GB" smtClean="0"/>
              <a:pPr/>
              <a:t>22/05/2025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75856" y="246562"/>
            <a:ext cx="2331886" cy="773628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TextBox 50"/>
          <p:cNvSpPr txBox="1"/>
          <p:nvPr/>
        </p:nvSpPr>
        <p:spPr>
          <a:xfrm>
            <a:off x="3388778" y="287852"/>
            <a:ext cx="2003737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chemeClr val="accent3"/>
                </a:solidFill>
                <a:latin typeface="Letter-join Print Plus 1" panose="02000805000000020003" pitchFamily="50" charset="0"/>
              </a:rPr>
              <a:t>2 Year Olds</a:t>
            </a:r>
            <a:endParaRPr lang="en-GB" sz="1400" b="1" dirty="0">
              <a:solidFill>
                <a:schemeClr val="accent3"/>
              </a:solidFill>
              <a:latin typeface="Letter-join Print Plus 1" panose="02000805000000020003" pitchFamily="50" charset="0"/>
            </a:endParaRPr>
          </a:p>
          <a:p>
            <a:pPr algn="ctr"/>
            <a:r>
              <a:rPr lang="en-GB" sz="1400" b="1" dirty="0" smtClean="0">
                <a:solidFill>
                  <a:schemeClr val="accent3"/>
                </a:solidFill>
                <a:latin typeface="Letter-join Print Plus 1" panose="02000805000000020003" pitchFamily="50" charset="0"/>
              </a:rPr>
              <a:t>Medium Term </a:t>
            </a:r>
            <a:r>
              <a:rPr lang="en-GB" sz="1400" b="1" dirty="0" smtClean="0">
                <a:solidFill>
                  <a:schemeClr val="accent3"/>
                </a:solidFill>
                <a:latin typeface="Letter-join Print Plus 1" panose="02000805000000020003" pitchFamily="50" charset="0"/>
              </a:rPr>
              <a:t>Plan</a:t>
            </a:r>
          </a:p>
          <a:p>
            <a:pPr algn="ctr"/>
            <a:r>
              <a:rPr lang="en-GB" sz="1400" b="1" dirty="0" smtClean="0">
                <a:solidFill>
                  <a:schemeClr val="accent3"/>
                </a:solidFill>
                <a:latin typeface="Letter-join Print Plus 1" panose="02000805000000020003" pitchFamily="50" charset="0"/>
              </a:rPr>
              <a:t>Summer Term</a:t>
            </a:r>
            <a:endParaRPr lang="en-GB" sz="1400" b="1" dirty="0" smtClean="0">
              <a:solidFill>
                <a:schemeClr val="accent3"/>
              </a:solidFill>
              <a:latin typeface="Letter-join Print Plus 1" panose="02000805000000020003" pitchFamily="50" charset="0"/>
            </a:endParaRPr>
          </a:p>
          <a:p>
            <a:pPr algn="ctr"/>
            <a:endParaRPr lang="en-GB" sz="1400" b="1" dirty="0">
              <a:solidFill>
                <a:schemeClr val="accent3"/>
              </a:solidFill>
              <a:latin typeface="Letter-join Basic 8" panose="02000505000000020003" pitchFamily="50" charset="0"/>
            </a:endParaRPr>
          </a:p>
        </p:txBody>
      </p:sp>
      <p:pic>
        <p:nvPicPr>
          <p:cNvPr id="1026" name="Picture 2" descr="Arboretum_line_rg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60915"/>
            <a:ext cx="1689452" cy="568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275856" y="1182192"/>
            <a:ext cx="2425711" cy="1598736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4450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34310" y="515291"/>
            <a:ext cx="2679090" cy="33855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Communication and Language</a:t>
            </a:r>
          </a:p>
          <a:p>
            <a:endParaRPr lang="en-GB" sz="12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can listen </a:t>
            </a:r>
            <a:r>
              <a:rPr lang="en-GB" sz="1200" dirty="0">
                <a:latin typeface="Letter-join Print Plus 1" panose="02000805000000020003" pitchFamily="50" charset="0"/>
              </a:rPr>
              <a:t>with interest to the noises adults make when they read </a:t>
            </a:r>
            <a:r>
              <a:rPr lang="en-GB" sz="1200" dirty="0" smtClean="0">
                <a:latin typeface="Letter-join Print Plus 1" panose="02000805000000020003" pitchFamily="50" charset="0"/>
              </a:rPr>
              <a:t>stories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show </a:t>
            </a:r>
            <a:r>
              <a:rPr lang="en-GB" sz="1200" dirty="0">
                <a:latin typeface="Letter-join Print Plus 1" panose="02000805000000020003" pitchFamily="50" charset="0"/>
              </a:rPr>
              <a:t>interest in play with sounds, songs and </a:t>
            </a:r>
            <a:r>
              <a:rPr lang="en-GB" sz="1200" dirty="0" smtClean="0">
                <a:latin typeface="Letter-join Print Plus 1" panose="02000805000000020003" pitchFamily="50" charset="0"/>
              </a:rPr>
              <a:t>rhymes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am beginning </a:t>
            </a:r>
            <a:r>
              <a:rPr lang="en-GB" sz="1200" dirty="0">
                <a:latin typeface="Letter-join Print Plus 1" panose="02000805000000020003" pitchFamily="50" charset="0"/>
              </a:rPr>
              <a:t>to understand more complex sentences, e.g. </a:t>
            </a:r>
            <a:r>
              <a:rPr lang="en-GB" sz="1200" i="1" dirty="0" smtClean="0">
                <a:latin typeface="Letter-join Print Plus 1" panose="02000805000000020003" pitchFamily="50" charset="0"/>
              </a:rPr>
              <a:t>Hang you coat away and then </a:t>
            </a:r>
            <a:r>
              <a:rPr lang="en-GB" sz="1200" i="1" dirty="0">
                <a:latin typeface="Letter-join Print Plus 1" panose="02000805000000020003" pitchFamily="50" charset="0"/>
              </a:rPr>
              <a:t>sit on the </a:t>
            </a:r>
            <a:r>
              <a:rPr lang="en-GB" sz="1200" i="1" dirty="0" smtClean="0">
                <a:latin typeface="Letter-join Print Plus 1" panose="02000805000000020003" pitchFamily="50" charset="0"/>
              </a:rPr>
              <a:t>carpet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u</a:t>
            </a:r>
            <a:r>
              <a:rPr lang="en-GB" sz="1200" dirty="0" smtClean="0">
                <a:latin typeface="Letter-join Print Plus 1" panose="02000805000000020003" pitchFamily="50" charset="0"/>
              </a:rPr>
              <a:t>nderstands</a:t>
            </a:r>
            <a:r>
              <a:rPr lang="en-GB" sz="1200" dirty="0">
                <a:latin typeface="Letter-join Print Plus 1" panose="02000805000000020003" pitchFamily="50" charset="0"/>
              </a:rPr>
              <a:t> </a:t>
            </a:r>
            <a:r>
              <a:rPr lang="en-GB" sz="1200" i="1" dirty="0">
                <a:latin typeface="Letter-join Print Plus 1" panose="02000805000000020003" pitchFamily="50" charset="0"/>
              </a:rPr>
              <a:t>who, what, where</a:t>
            </a:r>
            <a:r>
              <a:rPr lang="en-GB" sz="1200" dirty="0">
                <a:latin typeface="Letter-join Print Plus 1" panose="02000805000000020003" pitchFamily="50" charset="0"/>
              </a:rPr>
              <a:t> in simple questions </a:t>
            </a:r>
            <a:endParaRPr lang="en-GB" sz="1200" dirty="0" smtClean="0">
              <a:latin typeface="Letter-join Print Plus 1" panose="02000805000000020003" pitchFamily="50" charset="0"/>
            </a:endParaRP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use language to share feelings, experiences and thoughts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uses </a:t>
            </a:r>
            <a:r>
              <a:rPr lang="en-GB" sz="1200" dirty="0">
                <a:latin typeface="Letter-join Print Plus 1" panose="02000805000000020003" pitchFamily="50" charset="0"/>
              </a:rPr>
              <a:t>longer sentences (e.g. </a:t>
            </a:r>
            <a:r>
              <a:rPr lang="en-GB" sz="1200" i="1" dirty="0">
                <a:latin typeface="Letter-join Print Plus 1" panose="02000805000000020003" pitchFamily="50" charset="0"/>
              </a:rPr>
              <a:t>Mummy</a:t>
            </a:r>
            <a:r>
              <a:rPr lang="en-GB" sz="1200" dirty="0">
                <a:latin typeface="Letter-join Print Plus 1" panose="02000805000000020003" pitchFamily="50" charset="0"/>
              </a:rPr>
              <a:t> </a:t>
            </a:r>
            <a:r>
              <a:rPr lang="en-GB" sz="1200" i="1" dirty="0">
                <a:latin typeface="Letter-join Print Plus 1" panose="02000805000000020003" pitchFamily="50" charset="0"/>
              </a:rPr>
              <a:t>gonna</a:t>
            </a:r>
            <a:r>
              <a:rPr lang="en-GB" sz="1200" i="1" dirty="0">
                <a:latin typeface="Letter-join Print Plus 1" panose="02000805000000020003" pitchFamily="50" charset="0"/>
              </a:rPr>
              <a:t> work</a:t>
            </a:r>
            <a:r>
              <a:rPr lang="en-GB" sz="1200" dirty="0">
                <a:latin typeface="Letter-join Print Plus 1" panose="02000805000000020003" pitchFamily="50" charset="0"/>
              </a:rPr>
              <a:t>)</a:t>
            </a:r>
          </a:p>
          <a:p>
            <a:endParaRPr lang="en-GB" sz="12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endParaRPr lang="en-GB" sz="1000" dirty="0" smtClean="0">
              <a:latin typeface="Letter-join Basic 8" panose="02000505000000020003" pitchFamily="50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72549" y="2864084"/>
            <a:ext cx="3157205" cy="357020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Print Plus 1" panose="02000805000000020003" pitchFamily="50" charset="0"/>
              </a:rPr>
              <a:t>Personal, Social and Emotional Development </a:t>
            </a:r>
            <a:endParaRPr lang="en-GB" sz="1200" b="1" u="sng" dirty="0" smtClean="0">
              <a:solidFill>
                <a:schemeClr val="accent3"/>
              </a:solidFill>
              <a:latin typeface="Letter-join Print Plus 1" panose="02000805000000020003" pitchFamily="50" charset="0"/>
            </a:endParaRPr>
          </a:p>
          <a:p>
            <a:endParaRPr lang="en-GB" sz="1200" b="1" u="sng" dirty="0" smtClean="0">
              <a:solidFill>
                <a:schemeClr val="accent3"/>
              </a:solidFill>
              <a:latin typeface="Letter-join Print Plus 1" panose="02000805000000020003" pitchFamily="50" charset="0"/>
            </a:endParaRP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am beginning to separate </a:t>
            </a:r>
            <a:r>
              <a:rPr lang="en-GB" sz="1200" dirty="0">
                <a:latin typeface="Letter-join Print Plus 1" panose="02000805000000020003" pitchFamily="50" charset="0"/>
              </a:rPr>
              <a:t>from </a:t>
            </a:r>
            <a:r>
              <a:rPr lang="en-GB" sz="1200" dirty="0" smtClean="0">
                <a:latin typeface="Letter-join Print Plus 1" panose="02000805000000020003" pitchFamily="50" charset="0"/>
              </a:rPr>
              <a:t>my </a:t>
            </a:r>
            <a:r>
              <a:rPr lang="en-GB" sz="1200" dirty="0" smtClean="0">
                <a:latin typeface="Letter-join Print Plus 1" panose="02000805000000020003" pitchFamily="50" charset="0"/>
              </a:rPr>
              <a:t>carers </a:t>
            </a:r>
            <a:r>
              <a:rPr lang="en-GB" sz="1200" dirty="0">
                <a:latin typeface="Letter-join Print Plus 1" panose="02000805000000020003" pitchFamily="50" charset="0"/>
              </a:rPr>
              <a:t>and explore new situations with support and encouragement from another familiar </a:t>
            </a:r>
            <a:r>
              <a:rPr lang="en-GB" sz="1200" dirty="0" smtClean="0">
                <a:latin typeface="Letter-join Print Plus 1" panose="02000805000000020003" pitchFamily="50" charset="0"/>
              </a:rPr>
              <a:t>adult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seek out </a:t>
            </a:r>
            <a:r>
              <a:rPr lang="en-GB" sz="1200" dirty="0">
                <a:latin typeface="Letter-join Print Plus 1" panose="02000805000000020003" pitchFamily="50" charset="0"/>
              </a:rPr>
              <a:t>others to share experiences with and may choose to play with a familiar friend or </a:t>
            </a:r>
            <a:r>
              <a:rPr lang="en-GB" sz="1200" dirty="0" smtClean="0">
                <a:latin typeface="Letter-join Print Plus 1" panose="02000805000000020003" pitchFamily="50" charset="0"/>
              </a:rPr>
              <a:t>child </a:t>
            </a:r>
            <a:r>
              <a:rPr lang="en-GB" sz="1200" dirty="0">
                <a:latin typeface="Letter-join Print Plus 1" panose="02000805000000020003" pitchFamily="50" charset="0"/>
              </a:rPr>
              <a:t>who has similar </a:t>
            </a:r>
            <a:r>
              <a:rPr lang="en-GB" sz="1200" dirty="0" smtClean="0">
                <a:latin typeface="Letter-join Print Plus 1" panose="02000805000000020003" pitchFamily="50" charset="0"/>
              </a:rPr>
              <a:t>interests</a:t>
            </a:r>
            <a:endParaRPr lang="en-GB" sz="1200" dirty="0">
              <a:latin typeface="Letter-join Print Plus 1" panose="02000805000000020003" pitchFamily="50" charset="0"/>
            </a:endParaRP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am beginning to think </a:t>
            </a:r>
            <a:r>
              <a:rPr lang="en-GB" sz="1200" dirty="0">
                <a:latin typeface="Letter-join Print Plus 1" panose="02000805000000020003" pitchFamily="50" charset="0"/>
              </a:rPr>
              <a:t>about </a:t>
            </a:r>
            <a:r>
              <a:rPr lang="en-GB" sz="1200" dirty="0" smtClean="0">
                <a:latin typeface="Letter-join Print Plus 1" panose="02000805000000020003" pitchFamily="50" charset="0"/>
              </a:rPr>
              <a:t>my </a:t>
            </a:r>
            <a:r>
              <a:rPr lang="en-GB" sz="1200" dirty="0" smtClean="0">
                <a:latin typeface="Letter-join Print Plus 1" panose="02000805000000020003" pitchFamily="50" charset="0"/>
              </a:rPr>
              <a:t>feelings and develop </a:t>
            </a:r>
            <a:r>
              <a:rPr lang="en-GB" sz="1200" dirty="0">
                <a:latin typeface="Letter-join Print Plus 1" panose="02000805000000020003" pitchFamily="50" charset="0"/>
              </a:rPr>
              <a:t>the connections that help </a:t>
            </a:r>
            <a:r>
              <a:rPr lang="en-GB" sz="1200" dirty="0" smtClean="0">
                <a:latin typeface="Letter-join Print Plus 1" panose="02000805000000020003" pitchFamily="50" charset="0"/>
              </a:rPr>
              <a:t>me </a:t>
            </a:r>
            <a:r>
              <a:rPr lang="en-GB" sz="1200" dirty="0" smtClean="0">
                <a:latin typeface="Letter-join Print Plus 1" panose="02000805000000020003" pitchFamily="50" charset="0"/>
              </a:rPr>
              <a:t>manage </a:t>
            </a:r>
            <a:r>
              <a:rPr lang="en-GB" sz="1200" dirty="0" smtClean="0">
                <a:latin typeface="Letter-join Print Plus 1" panose="02000805000000020003" pitchFamily="50" charset="0"/>
              </a:rPr>
              <a:t>my </a:t>
            </a:r>
            <a:r>
              <a:rPr lang="en-GB" sz="1200" dirty="0" smtClean="0">
                <a:latin typeface="Letter-join Print Plus 1" panose="02000805000000020003" pitchFamily="50" charset="0"/>
              </a:rPr>
              <a:t>emotions</a:t>
            </a:r>
            <a:endParaRPr lang="en-GB" sz="1200" dirty="0">
              <a:latin typeface="Letter-join Print Plus 1" panose="02000805000000020003" pitchFamily="50" charset="0"/>
            </a:endParaRP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respond </a:t>
            </a:r>
            <a:r>
              <a:rPr lang="en-GB" sz="1200" dirty="0">
                <a:latin typeface="Letter-join Print Plus 1" panose="02000805000000020003" pitchFamily="50" charset="0"/>
              </a:rPr>
              <a:t>to the feelings of others, showing concern and offering </a:t>
            </a:r>
            <a:r>
              <a:rPr lang="en-GB" sz="1200" dirty="0" smtClean="0">
                <a:latin typeface="Letter-join Print Plus 1" panose="02000805000000020003" pitchFamily="50" charset="0"/>
              </a:rPr>
              <a:t>comfort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may </a:t>
            </a:r>
            <a:r>
              <a:rPr lang="en-GB" sz="1200" dirty="0" smtClean="0">
                <a:latin typeface="Letter-join Print Plus 1" panose="02000805000000020003" pitchFamily="50" charset="0"/>
              </a:rPr>
              <a:t>recognise </a:t>
            </a:r>
            <a:r>
              <a:rPr lang="en-GB" sz="1200" dirty="0">
                <a:latin typeface="Letter-join Print Plus 1" panose="02000805000000020003" pitchFamily="50" charset="0"/>
              </a:rPr>
              <a:t>that some actions can hurt or harm others and </a:t>
            </a:r>
            <a:r>
              <a:rPr lang="en-GB" sz="1200" dirty="0" smtClean="0">
                <a:latin typeface="Letter-join Print Plus 1" panose="02000805000000020003" pitchFamily="50" charset="0"/>
              </a:rPr>
              <a:t>I am beginning to </a:t>
            </a:r>
            <a:r>
              <a:rPr lang="en-GB" sz="1200" dirty="0">
                <a:latin typeface="Letter-join Print Plus 1" panose="02000805000000020003" pitchFamily="50" charset="0"/>
              </a:rPr>
              <a:t>stop </a:t>
            </a:r>
            <a:r>
              <a:rPr lang="en-GB" sz="1200" dirty="0" smtClean="0">
                <a:latin typeface="Letter-join Print Plus 1" panose="02000805000000020003" pitchFamily="50" charset="0"/>
              </a:rPr>
              <a:t>myself </a:t>
            </a:r>
            <a:r>
              <a:rPr lang="en-GB" sz="1200" dirty="0" smtClean="0">
                <a:latin typeface="Letter-join Print Plus 1" panose="02000805000000020003" pitchFamily="50" charset="0"/>
              </a:rPr>
              <a:t>from doing something I should not do</a:t>
            </a:r>
          </a:p>
          <a:p>
            <a:endParaRPr lang="en-GB" sz="1000" dirty="0"/>
          </a:p>
        </p:txBody>
      </p:sp>
      <p:sp>
        <p:nvSpPr>
          <p:cNvPr id="14" name="TextBox 13"/>
          <p:cNvSpPr txBox="1"/>
          <p:nvPr/>
        </p:nvSpPr>
        <p:spPr>
          <a:xfrm>
            <a:off x="6087891" y="902699"/>
            <a:ext cx="3006071" cy="489364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Print Plus 1" panose="02000805000000020003" pitchFamily="50" charset="0"/>
              </a:rPr>
              <a:t>Physical </a:t>
            </a:r>
            <a:r>
              <a:rPr lang="en-GB" sz="1200" b="1" u="sng" dirty="0" smtClean="0">
                <a:solidFill>
                  <a:schemeClr val="accent3"/>
                </a:solidFill>
                <a:latin typeface="Letter-join Print Plus 1" panose="02000805000000020003" pitchFamily="50" charset="0"/>
              </a:rPr>
              <a:t>Development</a:t>
            </a:r>
          </a:p>
          <a:p>
            <a:endParaRPr lang="en-GB" sz="1200" b="1" u="sng" dirty="0" smtClean="0">
              <a:solidFill>
                <a:schemeClr val="accent3"/>
              </a:solidFill>
              <a:latin typeface="Letter-join Print Plus 1" panose="02000805000000020003" pitchFamily="50" charset="0"/>
            </a:endParaRP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can sit </a:t>
            </a:r>
            <a:r>
              <a:rPr lang="en-GB" sz="1200" dirty="0">
                <a:latin typeface="Letter-join Print Plus 1" panose="02000805000000020003" pitchFamily="50" charset="0"/>
              </a:rPr>
              <a:t>up from lying </a:t>
            </a:r>
            <a:r>
              <a:rPr lang="en-GB" sz="1200" dirty="0" smtClean="0">
                <a:latin typeface="Letter-join Print Plus 1" panose="02000805000000020003" pitchFamily="50" charset="0"/>
              </a:rPr>
              <a:t>down or stand up </a:t>
            </a:r>
            <a:r>
              <a:rPr lang="en-GB" sz="1200" dirty="0">
                <a:latin typeface="Letter-join Print Plus 1" panose="02000805000000020003" pitchFamily="50" charset="0"/>
              </a:rPr>
              <a:t>from </a:t>
            </a:r>
            <a:r>
              <a:rPr lang="en-GB" sz="1200" dirty="0" smtClean="0">
                <a:latin typeface="Letter-join Print Plus 1" panose="02000805000000020003" pitchFamily="50" charset="0"/>
              </a:rPr>
              <a:t>sitting.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can </a:t>
            </a:r>
            <a:r>
              <a:rPr lang="en-GB" sz="1200" dirty="0" smtClean="0">
                <a:latin typeface="Letter-join Print Plus 1" panose="02000805000000020003" pitchFamily="50" charset="0"/>
              </a:rPr>
              <a:t>squat with steadiness to </a:t>
            </a:r>
            <a:r>
              <a:rPr lang="en-GB" sz="1200" dirty="0">
                <a:latin typeface="Letter-join Print Plus 1" panose="02000805000000020003" pitchFamily="50" charset="0"/>
              </a:rPr>
              <a:t>rest or play with </a:t>
            </a:r>
            <a:r>
              <a:rPr lang="en-GB" sz="1200" dirty="0" smtClean="0">
                <a:latin typeface="Letter-join Print Plus 1" panose="02000805000000020003" pitchFamily="50" charset="0"/>
              </a:rPr>
              <a:t>an object </a:t>
            </a:r>
            <a:r>
              <a:rPr lang="en-GB" sz="1200" dirty="0">
                <a:latin typeface="Letter-join Print Plus 1" panose="02000805000000020003" pitchFamily="50" charset="0"/>
              </a:rPr>
              <a:t>on the ground, and </a:t>
            </a:r>
            <a:r>
              <a:rPr lang="en-GB" sz="1200" dirty="0" smtClean="0">
                <a:latin typeface="Letter-join Print Plus 1" panose="02000805000000020003" pitchFamily="50" charset="0"/>
              </a:rPr>
              <a:t>rise to my </a:t>
            </a:r>
            <a:r>
              <a:rPr lang="en-GB" sz="1200" dirty="0">
                <a:latin typeface="Letter-join Print Plus 1" panose="02000805000000020003" pitchFamily="50" charset="0"/>
              </a:rPr>
              <a:t>feet without </a:t>
            </a:r>
            <a:r>
              <a:rPr lang="en-GB" sz="1200" dirty="0" smtClean="0">
                <a:latin typeface="Letter-join Print Plus 1" panose="02000805000000020003" pitchFamily="50" charset="0"/>
              </a:rPr>
              <a:t>using my  hands</a:t>
            </a:r>
            <a:endParaRPr lang="en-GB" sz="1200" dirty="0">
              <a:latin typeface="Letter-join Print Plus 1" panose="02000805000000020003" pitchFamily="50" charset="0"/>
            </a:endParaRP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am beginning </a:t>
            </a:r>
            <a:r>
              <a:rPr lang="en-GB" sz="1200" dirty="0">
                <a:latin typeface="Letter-join Print Plus 1" panose="02000805000000020003" pitchFamily="50" charset="0"/>
              </a:rPr>
              <a:t>to walk, run and climb on different levels and </a:t>
            </a:r>
            <a:r>
              <a:rPr lang="en-GB" sz="1200" dirty="0" smtClean="0">
                <a:latin typeface="Letter-join Print Plus 1" panose="02000805000000020003" pitchFamily="50" charset="0"/>
              </a:rPr>
              <a:t>surfaces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use wheeled </a:t>
            </a:r>
            <a:r>
              <a:rPr lang="en-GB" sz="1200" dirty="0">
                <a:latin typeface="Letter-join Print Plus 1" panose="02000805000000020003" pitchFamily="50" charset="0"/>
              </a:rPr>
              <a:t>toys with increasing skill such as pedalling, </a:t>
            </a:r>
            <a:r>
              <a:rPr lang="en-GB" sz="1200" dirty="0" smtClean="0">
                <a:latin typeface="Letter-join Print Plus 1" panose="02000805000000020003" pitchFamily="50" charset="0"/>
              </a:rPr>
              <a:t>balancing and holding </a:t>
            </a:r>
            <a:r>
              <a:rPr lang="en-GB" sz="1200" dirty="0">
                <a:latin typeface="Letter-join Print Plus 1" panose="02000805000000020003" pitchFamily="50" charset="0"/>
              </a:rPr>
              <a:t>handlebars </a:t>
            </a:r>
            <a:endParaRPr lang="en-GB" sz="1200" dirty="0" smtClean="0">
              <a:latin typeface="Letter-join Print Plus 1" panose="02000805000000020003" pitchFamily="50" charset="0"/>
            </a:endParaRP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s</a:t>
            </a:r>
            <a:r>
              <a:rPr lang="en-GB" sz="1200" dirty="0" smtClean="0">
                <a:latin typeface="Letter-join Print Plus 1" panose="02000805000000020003" pitchFamily="50" charset="0"/>
              </a:rPr>
              <a:t>how </a:t>
            </a:r>
            <a:r>
              <a:rPr lang="en-GB" sz="1200" dirty="0">
                <a:latin typeface="Letter-join Print Plus 1" panose="02000805000000020003" pitchFamily="50" charset="0"/>
              </a:rPr>
              <a:t>increasing control in holding, using and manipulating a range of tools and objects such as tambourines, jugs, hammers, and mark making </a:t>
            </a:r>
            <a:r>
              <a:rPr lang="en-GB" sz="1200" dirty="0" smtClean="0">
                <a:latin typeface="Letter-join Print Plus 1" panose="02000805000000020003" pitchFamily="50" charset="0"/>
              </a:rPr>
              <a:t>tools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am able to feed myself independently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am developing an increasing </a:t>
            </a:r>
            <a:r>
              <a:rPr lang="en-GB" sz="1200" dirty="0">
                <a:latin typeface="Letter-join Print Plus 1" panose="02000805000000020003" pitchFamily="50" charset="0"/>
              </a:rPr>
              <a:t>understanding </a:t>
            </a:r>
            <a:r>
              <a:rPr lang="en-GB" sz="1200" dirty="0" smtClean="0">
                <a:latin typeface="Letter-join Print Plus 1" panose="02000805000000020003" pitchFamily="50" charset="0"/>
              </a:rPr>
              <a:t>bowel </a:t>
            </a:r>
            <a:r>
              <a:rPr lang="en-GB" sz="1200" dirty="0">
                <a:latin typeface="Letter-join Print Plus 1" panose="02000805000000020003" pitchFamily="50" charset="0"/>
              </a:rPr>
              <a:t>and bladder urges and </a:t>
            </a:r>
            <a:r>
              <a:rPr lang="en-GB" sz="1200" dirty="0" smtClean="0">
                <a:latin typeface="Letter-join Print Plus 1" panose="02000805000000020003" pitchFamily="50" charset="0"/>
              </a:rPr>
              <a:t>I am starting </a:t>
            </a:r>
            <a:r>
              <a:rPr lang="en-GB" sz="1200" dirty="0">
                <a:latin typeface="Letter-join Print Plus 1" panose="02000805000000020003" pitchFamily="50" charset="0"/>
              </a:rPr>
              <a:t>to </a:t>
            </a:r>
            <a:r>
              <a:rPr lang="en-GB" sz="1200" dirty="0" smtClean="0">
                <a:latin typeface="Letter-join Print Plus 1" panose="02000805000000020003" pitchFamily="50" charset="0"/>
              </a:rPr>
              <a:t>communicate my </a:t>
            </a:r>
            <a:r>
              <a:rPr lang="en-GB" sz="1200" dirty="0">
                <a:latin typeface="Letter-join Print Plus 1" panose="02000805000000020003" pitchFamily="50" charset="0"/>
              </a:rPr>
              <a:t>need for </a:t>
            </a:r>
            <a:r>
              <a:rPr lang="en-GB" sz="1200" dirty="0" smtClean="0">
                <a:latin typeface="Letter-join Print Plus 1" panose="02000805000000020003" pitchFamily="50" charset="0"/>
              </a:rPr>
              <a:t>the toilet</a:t>
            </a:r>
            <a:endParaRPr lang="en-GB" sz="1200" dirty="0">
              <a:latin typeface="Letter-join Print Plus 1" panose="02000805000000020003" pitchFamily="50" charset="0"/>
            </a:endParaRP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can support an adult with my </a:t>
            </a:r>
            <a:r>
              <a:rPr lang="en-GB" sz="1200" dirty="0" smtClean="0">
                <a:latin typeface="Letter-join Print Plus 1" panose="02000805000000020003" pitchFamily="50" charset="0"/>
              </a:rPr>
              <a:t>self- care skills and I am becoming increasingly independent at putting </a:t>
            </a:r>
            <a:r>
              <a:rPr lang="en-GB" sz="1200" dirty="0">
                <a:latin typeface="Letter-join Print Plus 1" panose="02000805000000020003" pitchFamily="50" charset="0"/>
              </a:rPr>
              <a:t>on and </a:t>
            </a:r>
            <a:r>
              <a:rPr lang="en-GB" sz="1200" dirty="0" smtClean="0">
                <a:latin typeface="Letter-join Print Plus 1" panose="02000805000000020003" pitchFamily="50" charset="0"/>
              </a:rPr>
              <a:t>taking </a:t>
            </a:r>
            <a:r>
              <a:rPr lang="en-GB" sz="1200" dirty="0">
                <a:latin typeface="Letter-join Print Plus 1" panose="02000805000000020003" pitchFamily="50" charset="0"/>
              </a:rPr>
              <a:t>off simple clothing items such as hats, unzipped jackets, wellington </a:t>
            </a:r>
            <a:r>
              <a:rPr lang="en-GB" sz="1200" dirty="0" smtClean="0">
                <a:latin typeface="Letter-join Print Plus 1" panose="02000805000000020003" pitchFamily="50" charset="0"/>
              </a:rPr>
              <a:t>boots</a:t>
            </a:r>
            <a:endParaRPr lang="en-GB" sz="12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3955" y="4746728"/>
            <a:ext cx="2659445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Enrichment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Jump in giant puddles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Play in the snow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Run through the forest school area</a:t>
            </a:r>
            <a:endParaRPr lang="en-GB" sz="1200" dirty="0" smtClean="0">
              <a:latin typeface="Letter-join Print Plus 1" panose="02000805000000020003" pitchFamily="50" charset="0"/>
            </a:endParaRPr>
          </a:p>
        </p:txBody>
      </p:sp>
      <p:pic>
        <p:nvPicPr>
          <p:cNvPr id="1028" name="Picture 4" descr="Fall Leaves Outline Vector Art, Icons, and Graphics for Free Downloa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77272"/>
            <a:ext cx="2726162" cy="790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7 Places to Find Free Fall Leaves Clip Art Image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5587" y="160915"/>
            <a:ext cx="594123" cy="594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/>
          <a:srcRect t="31100"/>
          <a:stretch/>
        </p:blipFill>
        <p:spPr>
          <a:xfrm>
            <a:off x="3372184" y="1265348"/>
            <a:ext cx="530916" cy="50746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35164" y="1265348"/>
            <a:ext cx="445329" cy="5074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46782" y="1265349"/>
            <a:ext cx="451605" cy="5380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24175" y="1293002"/>
            <a:ext cx="536681" cy="5104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18924" y="2045628"/>
            <a:ext cx="546566" cy="5311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51181" y="2051320"/>
            <a:ext cx="642006" cy="56295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846162" y="2045628"/>
            <a:ext cx="710909" cy="59651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262177e-16a3-49dc-bf94-be9f058d24fa">
      <Terms xmlns="http://schemas.microsoft.com/office/infopath/2007/PartnerControls"/>
    </lcf76f155ced4ddcb4097134ff3c332f>
    <TaxCatchAll xmlns="6d018340-fcc6-4879-b5a3-eb7ef424df6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D7C9F8980AAE149A248CE5655B9CEDF" ma:contentTypeVersion="15" ma:contentTypeDescription="Create a new document." ma:contentTypeScope="" ma:versionID="b7a80af8cadfb9370bb75a0bb024f2ac">
  <xsd:schema xmlns:xsd="http://www.w3.org/2001/XMLSchema" xmlns:xs="http://www.w3.org/2001/XMLSchema" xmlns:p="http://schemas.microsoft.com/office/2006/metadata/properties" xmlns:ns2="3262177e-16a3-49dc-bf94-be9f058d24fa" xmlns:ns3="6d018340-fcc6-4879-b5a3-eb7ef424df6b" targetNamespace="http://schemas.microsoft.com/office/2006/metadata/properties" ma:root="true" ma:fieldsID="19fccd97ed444c006e0a1af286d46416" ns2:_="" ns3:_="">
    <xsd:import namespace="3262177e-16a3-49dc-bf94-be9f058d24fa"/>
    <xsd:import namespace="6d018340-fcc6-4879-b5a3-eb7ef424df6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62177e-16a3-49dc-bf94-be9f058d24f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9f3e19ae-683a-4038-93ac-612cf9cf81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018340-fcc6-4879-b5a3-eb7ef424df6b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bfb54719-bc6d-4ce6-bff5-a3ef27deeac1}" ma:internalName="TaxCatchAll" ma:showField="CatchAllData" ma:web="6d018340-fcc6-4879-b5a3-eb7ef424df6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A43E32C-63BE-42E3-A2B5-C7269E7D3B3E}">
  <ds:schemaRefs>
    <ds:schemaRef ds:uri="6d018340-fcc6-4879-b5a3-eb7ef424df6b"/>
    <ds:schemaRef ds:uri="http://schemas.microsoft.com/office/2006/documentManagement/types"/>
    <ds:schemaRef ds:uri="http://schemas.microsoft.com/office/infopath/2007/PartnerControls"/>
    <ds:schemaRef ds:uri="3262177e-16a3-49dc-bf94-be9f058d24fa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614D2609-A9F7-4CCB-A0E0-57A291858C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977D5A6-3A0D-4D04-AB72-74DCF54138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262177e-16a3-49dc-bf94-be9f058d24fa"/>
    <ds:schemaRef ds:uri="6d018340-fcc6-4879-b5a3-eb7ef424df6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3575</TotalTime>
  <Words>374</Words>
  <Application>Microsoft Office PowerPoint</Application>
  <PresentationFormat>On-screen Show (4:3)</PresentationFormat>
  <Paragraphs>34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Letter-join Basic 8</vt:lpstr>
      <vt:lpstr>Letter-join Print Plus 1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jane</dc:creator>
  <cp:lastModifiedBy>Vicara MacDonald</cp:lastModifiedBy>
  <cp:revision>139</cp:revision>
  <dcterms:created xsi:type="dcterms:W3CDTF">2017-06-11T10:50:31Z</dcterms:created>
  <dcterms:modified xsi:type="dcterms:W3CDTF">2025-05-22T11:15:06Z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0x0101006D7C9F8980AAE149A248CE5655B9CEDF</vt:lpwstr>
  </property>
  <property fmtid="{D5CDD505-2E9C-101B-9397-08002B2CF9AE}" pid="3" name="MediaServiceImageTags">
    <vt:lpwstr/>
  </property>
</Properties>
</file>