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E3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65B0DD-0107-4EC4-918F-E8AB59023F8C}" type="doc">
      <dgm:prSet loTypeId="urn:microsoft.com/office/officeart/2005/8/layout/pyramid2" loCatId="pyramid" qsTypeId="urn:microsoft.com/office/officeart/2005/8/quickstyle/simple1" qsCatId="simple" csTypeId="urn:microsoft.com/office/officeart/2005/8/colors/colorful3" csCatId="colorful" phldr="1"/>
      <dgm:spPr/>
    </dgm:pt>
    <dgm:pt modelId="{064C454D-7E0C-4CBB-B177-1F458E736C69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Catch-up phonics interventions – 1:1.</a:t>
          </a:r>
        </a:p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IEP 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targets for SEND pupils.</a:t>
          </a:r>
        </a:p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Adapted resources.</a:t>
          </a:r>
        </a:p>
      </dgm:t>
    </dgm:pt>
    <dgm:pt modelId="{15771BE2-049E-42B7-B7D8-4BC3BE3D10C5}" type="parTrans" cxnId="{A5C63439-8C1D-4E7E-9D97-08AB129F1036}">
      <dgm:prSet/>
      <dgm:spPr/>
      <dgm:t>
        <a:bodyPr/>
        <a:lstStyle/>
        <a:p>
          <a:endParaRPr lang="en-US"/>
        </a:p>
      </dgm:t>
    </dgm:pt>
    <dgm:pt modelId="{32C697AD-B32F-4490-924F-44DFA03B5B37}" type="sibTrans" cxnId="{A5C63439-8C1D-4E7E-9D97-08AB129F1036}">
      <dgm:prSet/>
      <dgm:spPr/>
      <dgm:t>
        <a:bodyPr/>
        <a:lstStyle/>
        <a:p>
          <a:endParaRPr lang="en-US"/>
        </a:p>
      </dgm:t>
    </dgm:pt>
    <dgm:pt modelId="{B7F52D4E-ED89-43DF-BA7A-9D58BBC37DD7}">
      <dgm:prSet phldrT="[Text]" custT="1"/>
      <dgm:spPr/>
      <dgm:t>
        <a:bodyPr/>
        <a:lstStyle/>
        <a:p>
          <a:r>
            <a:rPr 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Phonics </a:t>
          </a:r>
          <a:r>
            <a:rPr 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interventions – </a:t>
          </a:r>
          <a:r>
            <a:rPr 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whole class or large group).</a:t>
          </a:r>
        </a:p>
        <a:p>
          <a:r>
            <a:rPr 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Tuition groups with focuses on both reading and writing.</a:t>
          </a:r>
        </a:p>
        <a:p>
          <a:r>
            <a:rPr 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Small groups work with adult support within main lesson.</a:t>
          </a:r>
        </a:p>
        <a:p>
          <a:r>
            <a:rPr 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Buddy reading partners.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F4E74E-48F6-4FD5-A43B-E2C5D5A30260}" type="parTrans" cxnId="{55E33C39-677A-4007-94FE-D357054713CF}">
      <dgm:prSet/>
      <dgm:spPr/>
      <dgm:t>
        <a:bodyPr/>
        <a:lstStyle/>
        <a:p>
          <a:endParaRPr lang="en-US"/>
        </a:p>
      </dgm:t>
    </dgm:pt>
    <dgm:pt modelId="{FF43F26B-EB4F-46DA-BA85-E6CFEAE0AD60}" type="sibTrans" cxnId="{55E33C39-677A-4007-94FE-D357054713CF}">
      <dgm:prSet/>
      <dgm:spPr/>
      <dgm:t>
        <a:bodyPr/>
        <a:lstStyle/>
        <a:p>
          <a:endParaRPr lang="en-US"/>
        </a:p>
      </dgm:t>
    </dgm:pt>
    <dgm:pt modelId="{E255BA46-EDB6-43C9-AF80-5A24B081F85C}">
      <dgm:prSet phldrT="[Text]" custT="1"/>
      <dgm:spPr/>
      <dgm:t>
        <a:bodyPr/>
        <a:lstStyle/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Daily reading </a:t>
          </a:r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–Phonics </a:t>
          </a:r>
          <a:r>
            <a:rPr lang="en-GB" sz="1200" b="0" u="none" smtClean="0">
              <a:latin typeface="Arial" panose="020B0604020202020204" pitchFamily="34" charset="0"/>
              <a:cs typeface="Arial" panose="020B0604020202020204" pitchFamily="34" charset="0"/>
            </a:rPr>
            <a:t>or </a:t>
          </a:r>
          <a:r>
            <a:rPr lang="en-GB" sz="1200" b="0" u="none" smtClean="0">
              <a:latin typeface="Arial" panose="020B0604020202020204" pitchFamily="34" charset="0"/>
              <a:cs typeface="Arial" panose="020B0604020202020204" pitchFamily="34" charset="0"/>
            </a:rPr>
            <a:t>whole </a:t>
          </a:r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class reading.</a:t>
          </a:r>
        </a:p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High quality texts driving work across the curriculum.</a:t>
          </a:r>
        </a:p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Daily class story time in all year groups.</a:t>
          </a:r>
        </a:p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Regular 1:1 reading with school adult.</a:t>
          </a:r>
        </a:p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Bi-weekly access to school library.</a:t>
          </a:r>
        </a:p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Speaking and listening developed through book talk and phase performances.</a:t>
          </a:r>
        </a:p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Whole school reading and writing events and competitions.</a:t>
          </a:r>
        </a:p>
        <a:p>
          <a:r>
            <a:rPr lang="en-GB" sz="1200" b="0" u="none" dirty="0" smtClean="0">
              <a:latin typeface="Arial" panose="020B0604020202020204" pitchFamily="34" charset="0"/>
              <a:cs typeface="Arial" panose="020B0604020202020204" pitchFamily="34" charset="0"/>
            </a:rPr>
            <a:t>Reading rewards and books as prizes.</a:t>
          </a:r>
        </a:p>
      </dgm:t>
    </dgm:pt>
    <dgm:pt modelId="{0184F516-94B3-4853-9B0D-0A63FCF5D7A3}" type="parTrans" cxnId="{E61F944C-173B-4484-AAB0-5C3C18774699}">
      <dgm:prSet/>
      <dgm:spPr/>
      <dgm:t>
        <a:bodyPr/>
        <a:lstStyle/>
        <a:p>
          <a:endParaRPr lang="en-US"/>
        </a:p>
      </dgm:t>
    </dgm:pt>
    <dgm:pt modelId="{D8B084BF-3C79-4DBE-A82D-8C08C87D9DDF}" type="sibTrans" cxnId="{E61F944C-173B-4484-AAB0-5C3C18774699}">
      <dgm:prSet/>
      <dgm:spPr/>
      <dgm:t>
        <a:bodyPr/>
        <a:lstStyle/>
        <a:p>
          <a:endParaRPr lang="en-US"/>
        </a:p>
      </dgm:t>
    </dgm:pt>
    <dgm:pt modelId="{DB6BA7A2-BC31-41D4-95A1-468FFCA04E0B}" type="pres">
      <dgm:prSet presAssocID="{1E65B0DD-0107-4EC4-918F-E8AB59023F8C}" presName="compositeShape" presStyleCnt="0">
        <dgm:presLayoutVars>
          <dgm:dir/>
          <dgm:resizeHandles/>
        </dgm:presLayoutVars>
      </dgm:prSet>
      <dgm:spPr/>
    </dgm:pt>
    <dgm:pt modelId="{7EF953E2-B4FF-4925-9F6D-6703CB41066D}" type="pres">
      <dgm:prSet presAssocID="{1E65B0DD-0107-4EC4-918F-E8AB59023F8C}" presName="pyramid" presStyleLbl="node1" presStyleIdx="0" presStyleCnt="1"/>
      <dgm:spPr/>
    </dgm:pt>
    <dgm:pt modelId="{0B277BE3-EA42-4D95-95AD-1C0C1C536AA5}" type="pres">
      <dgm:prSet presAssocID="{1E65B0DD-0107-4EC4-918F-E8AB59023F8C}" presName="theList" presStyleCnt="0"/>
      <dgm:spPr/>
    </dgm:pt>
    <dgm:pt modelId="{00DB7844-1296-4ECC-81D4-E3C0E25A1224}" type="pres">
      <dgm:prSet presAssocID="{064C454D-7E0C-4CBB-B177-1F458E736C69}" presName="aNode" presStyleLbl="fgAcc1" presStyleIdx="0" presStyleCnt="3" custScaleY="756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51B19B-B2B4-49C3-9FBC-3B36626C6207}" type="pres">
      <dgm:prSet presAssocID="{064C454D-7E0C-4CBB-B177-1F458E736C69}" presName="aSpace" presStyleCnt="0"/>
      <dgm:spPr/>
    </dgm:pt>
    <dgm:pt modelId="{54265FF2-AB64-4E84-94D0-35CF5EA877DA}" type="pres">
      <dgm:prSet presAssocID="{B7F52D4E-ED89-43DF-BA7A-9D58BBC37DD7}" presName="aNode" presStyleLbl="fgAcc1" presStyleIdx="1" presStyleCnt="3" custScaleY="130109" custLinFactY="11293" custLinFactNeighborX="2361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5FB01B-2EB3-460C-8CF5-4D61815B7437}" type="pres">
      <dgm:prSet presAssocID="{B7F52D4E-ED89-43DF-BA7A-9D58BBC37DD7}" presName="aSpace" presStyleCnt="0"/>
      <dgm:spPr/>
    </dgm:pt>
    <dgm:pt modelId="{58AEA185-F78E-42F9-88FD-CE826F565CE5}" type="pres">
      <dgm:prSet presAssocID="{E255BA46-EDB6-43C9-AF80-5A24B081F85C}" presName="aNode" presStyleLbl="fgAcc1" presStyleIdx="2" presStyleCnt="3" custScaleX="143587" custScaleY="179196" custLinFactY="35693" custLinFactNeighborX="-14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02134B-FBEE-47E1-9B8A-70F279A37646}" type="pres">
      <dgm:prSet presAssocID="{E255BA46-EDB6-43C9-AF80-5A24B081F85C}" presName="aSpace" presStyleCnt="0"/>
      <dgm:spPr/>
    </dgm:pt>
  </dgm:ptLst>
  <dgm:cxnLst>
    <dgm:cxn modelId="{46A7B623-D0CE-4A00-A577-35A03FE59D62}" type="presOf" srcId="{1E65B0DD-0107-4EC4-918F-E8AB59023F8C}" destId="{DB6BA7A2-BC31-41D4-95A1-468FFCA04E0B}" srcOrd="0" destOrd="0" presId="urn:microsoft.com/office/officeart/2005/8/layout/pyramid2"/>
    <dgm:cxn modelId="{E61F944C-173B-4484-AAB0-5C3C18774699}" srcId="{1E65B0DD-0107-4EC4-918F-E8AB59023F8C}" destId="{E255BA46-EDB6-43C9-AF80-5A24B081F85C}" srcOrd="2" destOrd="0" parTransId="{0184F516-94B3-4853-9B0D-0A63FCF5D7A3}" sibTransId="{D8B084BF-3C79-4DBE-A82D-8C08C87D9DDF}"/>
    <dgm:cxn modelId="{A5C63439-8C1D-4E7E-9D97-08AB129F1036}" srcId="{1E65B0DD-0107-4EC4-918F-E8AB59023F8C}" destId="{064C454D-7E0C-4CBB-B177-1F458E736C69}" srcOrd="0" destOrd="0" parTransId="{15771BE2-049E-42B7-B7D8-4BC3BE3D10C5}" sibTransId="{32C697AD-B32F-4490-924F-44DFA03B5B37}"/>
    <dgm:cxn modelId="{9B4B388B-F088-4DE5-8E6B-4242FA4F9E2A}" type="presOf" srcId="{E255BA46-EDB6-43C9-AF80-5A24B081F85C}" destId="{58AEA185-F78E-42F9-88FD-CE826F565CE5}" srcOrd="0" destOrd="0" presId="urn:microsoft.com/office/officeart/2005/8/layout/pyramid2"/>
    <dgm:cxn modelId="{D0C4B23C-6999-47A3-872A-47EB06112AF6}" type="presOf" srcId="{064C454D-7E0C-4CBB-B177-1F458E736C69}" destId="{00DB7844-1296-4ECC-81D4-E3C0E25A1224}" srcOrd="0" destOrd="0" presId="urn:microsoft.com/office/officeart/2005/8/layout/pyramid2"/>
    <dgm:cxn modelId="{55E33C39-677A-4007-94FE-D357054713CF}" srcId="{1E65B0DD-0107-4EC4-918F-E8AB59023F8C}" destId="{B7F52D4E-ED89-43DF-BA7A-9D58BBC37DD7}" srcOrd="1" destOrd="0" parTransId="{9CF4E74E-48F6-4FD5-A43B-E2C5D5A30260}" sibTransId="{FF43F26B-EB4F-46DA-BA85-E6CFEAE0AD60}"/>
    <dgm:cxn modelId="{3957E4E7-2819-461B-AA17-788CC9888888}" type="presOf" srcId="{B7F52D4E-ED89-43DF-BA7A-9D58BBC37DD7}" destId="{54265FF2-AB64-4E84-94D0-35CF5EA877DA}" srcOrd="0" destOrd="0" presId="urn:microsoft.com/office/officeart/2005/8/layout/pyramid2"/>
    <dgm:cxn modelId="{81F3FC70-2898-4BFB-9E11-D71EF4849DCD}" type="presParOf" srcId="{DB6BA7A2-BC31-41D4-95A1-468FFCA04E0B}" destId="{7EF953E2-B4FF-4925-9F6D-6703CB41066D}" srcOrd="0" destOrd="0" presId="urn:microsoft.com/office/officeart/2005/8/layout/pyramid2"/>
    <dgm:cxn modelId="{D6398B42-B09B-4E98-918C-62149FFBF75B}" type="presParOf" srcId="{DB6BA7A2-BC31-41D4-95A1-468FFCA04E0B}" destId="{0B277BE3-EA42-4D95-95AD-1C0C1C536AA5}" srcOrd="1" destOrd="0" presId="urn:microsoft.com/office/officeart/2005/8/layout/pyramid2"/>
    <dgm:cxn modelId="{011631F4-C161-4D2C-96F6-5C2B80083F5D}" type="presParOf" srcId="{0B277BE3-EA42-4D95-95AD-1C0C1C536AA5}" destId="{00DB7844-1296-4ECC-81D4-E3C0E25A1224}" srcOrd="0" destOrd="0" presId="urn:microsoft.com/office/officeart/2005/8/layout/pyramid2"/>
    <dgm:cxn modelId="{612AA1FF-E2A9-4AC7-95C9-B276BA22B9CB}" type="presParOf" srcId="{0B277BE3-EA42-4D95-95AD-1C0C1C536AA5}" destId="{3151B19B-B2B4-49C3-9FBC-3B36626C6207}" srcOrd="1" destOrd="0" presId="urn:microsoft.com/office/officeart/2005/8/layout/pyramid2"/>
    <dgm:cxn modelId="{912A615E-0E98-44F2-8EB7-F2C96AA2D6BA}" type="presParOf" srcId="{0B277BE3-EA42-4D95-95AD-1C0C1C536AA5}" destId="{54265FF2-AB64-4E84-94D0-35CF5EA877DA}" srcOrd="2" destOrd="0" presId="urn:microsoft.com/office/officeart/2005/8/layout/pyramid2"/>
    <dgm:cxn modelId="{2E8D654C-BC0C-4CB0-BBF1-7A4F8072CE7C}" type="presParOf" srcId="{0B277BE3-EA42-4D95-95AD-1C0C1C536AA5}" destId="{835FB01B-2EB3-460C-8CF5-4D61815B7437}" srcOrd="3" destOrd="0" presId="urn:microsoft.com/office/officeart/2005/8/layout/pyramid2"/>
    <dgm:cxn modelId="{0F8DE48F-7A6F-42FD-90EE-65938A12F30F}" type="presParOf" srcId="{0B277BE3-EA42-4D95-95AD-1C0C1C536AA5}" destId="{58AEA185-F78E-42F9-88FD-CE826F565CE5}" srcOrd="4" destOrd="0" presId="urn:microsoft.com/office/officeart/2005/8/layout/pyramid2"/>
    <dgm:cxn modelId="{0ABBC873-A325-4EFC-BF24-3BB69C5C3758}" type="presParOf" srcId="{0B277BE3-EA42-4D95-95AD-1C0C1C536AA5}" destId="{2A02134B-FBEE-47E1-9B8A-70F279A3764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953E2-B4FF-4925-9F6D-6703CB41066D}">
      <dsp:nvSpPr>
        <dsp:cNvPr id="0" name=""/>
        <dsp:cNvSpPr/>
      </dsp:nvSpPr>
      <dsp:spPr>
        <a:xfrm>
          <a:off x="543086" y="0"/>
          <a:ext cx="5904656" cy="5904656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DB7844-1296-4ECC-81D4-E3C0E25A1224}">
      <dsp:nvSpPr>
        <dsp:cNvPr id="0" name=""/>
        <dsp:cNvSpPr/>
      </dsp:nvSpPr>
      <dsp:spPr>
        <a:xfrm>
          <a:off x="3495414" y="591637"/>
          <a:ext cx="3838026" cy="8458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Catch-up phonics interventions – 1:1.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IEP </a:t>
          </a:r>
          <a:r>
            <a:rPr lang="en-US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targets for SEND pupils.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Adapted resources.</a:t>
          </a:r>
        </a:p>
      </dsp:txBody>
      <dsp:txXfrm>
        <a:off x="3536704" y="632927"/>
        <a:ext cx="3755446" cy="763246"/>
      </dsp:txXfrm>
    </dsp:sp>
    <dsp:sp modelId="{54265FF2-AB64-4E84-94D0-35CF5EA877DA}">
      <dsp:nvSpPr>
        <dsp:cNvPr id="0" name=""/>
        <dsp:cNvSpPr/>
      </dsp:nvSpPr>
      <dsp:spPr>
        <a:xfrm>
          <a:off x="3586030" y="1843039"/>
          <a:ext cx="3838026" cy="145397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Phonics </a:t>
          </a:r>
          <a:r>
            <a:rPr 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interventions – </a:t>
          </a:r>
          <a:r>
            <a:rPr 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whole class or large group).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Tuition groups with focuses on both reading and writing.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Small groups work with adult support within main lesson.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Buddy reading partners.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57007" y="1914016"/>
        <a:ext cx="3696072" cy="1312017"/>
      </dsp:txXfrm>
    </dsp:sp>
    <dsp:sp modelId="{58AEA185-F78E-42F9-88FD-CE826F565CE5}">
      <dsp:nvSpPr>
        <dsp:cNvPr id="0" name=""/>
        <dsp:cNvSpPr/>
      </dsp:nvSpPr>
      <dsp:spPr>
        <a:xfrm>
          <a:off x="2658437" y="3709368"/>
          <a:ext cx="5510906" cy="20025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Daily reading </a:t>
          </a: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–Phonics </a:t>
          </a:r>
          <a:r>
            <a:rPr lang="en-GB" sz="1200" b="0" u="none" kern="1200" smtClean="0">
              <a:latin typeface="Arial" panose="020B0604020202020204" pitchFamily="34" charset="0"/>
              <a:cs typeface="Arial" panose="020B0604020202020204" pitchFamily="34" charset="0"/>
            </a:rPr>
            <a:t>or </a:t>
          </a:r>
          <a:r>
            <a:rPr lang="en-GB" sz="1200" b="0" u="none" kern="1200" smtClean="0">
              <a:latin typeface="Arial" panose="020B0604020202020204" pitchFamily="34" charset="0"/>
              <a:cs typeface="Arial" panose="020B0604020202020204" pitchFamily="34" charset="0"/>
            </a:rPr>
            <a:t>whole </a:t>
          </a: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class reading.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High quality texts driving work across the curriculum.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Daily class story time in all year groups.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Regular 1:1 reading with school adult.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Bi-weekly access to school library.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Speaking and listening developed through book talk and phase performances.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Whole school reading and writing events and competitions.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Reading rewards and books as prizes.</a:t>
          </a:r>
        </a:p>
      </dsp:txBody>
      <dsp:txXfrm>
        <a:off x="2756192" y="3807123"/>
        <a:ext cx="5315396" cy="18070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27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873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494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131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578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418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574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443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655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408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378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77B29-435B-4D32-9965-456036952A7B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3BEB9-9E73-4CC9-B85F-E605DF3DB0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764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file:///C:\Documents%20and%20Settings\Ann\My%20Documents\ANN\Arboretum\logos\logo%20March%202011.jpg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194" y="188640"/>
            <a:ext cx="3893604" cy="274042"/>
          </a:xfrm>
        </p:spPr>
        <p:txBody>
          <a:bodyPr>
            <a:noAutofit/>
          </a:bodyPr>
          <a:lstStyle/>
          <a:p>
            <a:r>
              <a:rPr lang="en-GB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Arboretum Primary School Literacy Pyramid</a:t>
            </a:r>
            <a:endParaRPr lang="en-GB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0115930"/>
              </p:ext>
            </p:extLst>
          </p:nvPr>
        </p:nvGraphicFramePr>
        <p:xfrm>
          <a:off x="179512" y="692696"/>
          <a:ext cx="871296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val 6"/>
          <p:cNvSpPr/>
          <p:nvPr/>
        </p:nvSpPr>
        <p:spPr>
          <a:xfrm>
            <a:off x="7979912" y="5966629"/>
            <a:ext cx="542646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218539" y="1844824"/>
            <a:ext cx="542646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218539" y="3604374"/>
            <a:ext cx="542646" cy="576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100392" y="60639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339019" y="370774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339019" y="19481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  <p:pic>
        <p:nvPicPr>
          <p:cNvPr id="1026" name="Picture 2" descr="C:\Documents and Settings\Ann\My Documents\ANN\Arboretum\logos\logo March 2011.jpg"/>
          <p:cNvPicPr>
            <a:picLocks noChangeAspect="1" noChangeArrowheads="1"/>
          </p:cNvPicPr>
          <p:nvPr/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865" y="238758"/>
            <a:ext cx="677863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Documents and Settings\Ann\My Documents\ANN\Arboretum\logos\logo March 2011.jpg"/>
          <p:cNvPicPr>
            <a:picLocks noChangeAspect="1" noChangeArrowheads="1"/>
          </p:cNvPicPr>
          <p:nvPr/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64" y="238758"/>
            <a:ext cx="677863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558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124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Arboretum Primary School Literacy Pyramid</vt:lpstr>
    </vt:vector>
  </TitlesOfParts>
  <Company>Any Authorised 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Shamara Wilson</dc:creator>
  <cp:lastModifiedBy>Jessica Naylor</cp:lastModifiedBy>
  <cp:revision>33</cp:revision>
  <cp:lastPrinted>2014-05-13T14:22:05Z</cp:lastPrinted>
  <dcterms:created xsi:type="dcterms:W3CDTF">2014-05-13T12:38:37Z</dcterms:created>
  <dcterms:modified xsi:type="dcterms:W3CDTF">2024-05-23T11:45:19Z</dcterms:modified>
</cp:coreProperties>
</file>