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300" y="-2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E49B78-6E0B-4AE0-9C6C-3560133AF693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81E7D-D652-49CB-9840-8EF78B243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952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81E7D-D652-49CB-9840-8EF78B2433F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439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774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5301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084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0876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197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7869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969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111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676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860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6455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187518-B964-451A-9C1F-5B2329AD5670}" type="datetimeFigureOut">
              <a:rPr lang="en-GB" smtClean="0"/>
              <a:t>11/01/2026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F554C-0996-4BC4-9F32-9774CFC11D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047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file:///C:\Documents%20and%20Settings\Ann\My%20Documents\ANN\Arboretum\logos\logo%20March%20201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3779912" y="2657164"/>
            <a:ext cx="1584176" cy="576064"/>
          </a:xfrm>
          <a:prstGeom prst="bevel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25625" y="2813747"/>
            <a:ext cx="150393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b="1" dirty="0" smtClean="0">
                <a:latin typeface="Comic Sans MS" panose="030F0702030302020204" pitchFamily="66" charset="0"/>
              </a:rPr>
              <a:t>SMSC PROVISION</a:t>
            </a:r>
            <a:endParaRPr lang="en-GB" sz="1100" b="1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905121" y="1196752"/>
            <a:ext cx="6479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MORAL</a:t>
            </a:r>
            <a:endParaRPr lang="en-GB" sz="1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Bevel 10"/>
          <p:cNvSpPr/>
          <p:nvPr/>
        </p:nvSpPr>
        <p:spPr>
          <a:xfrm>
            <a:off x="6444208" y="1052736"/>
            <a:ext cx="1584176" cy="576064"/>
          </a:xfrm>
          <a:prstGeom prst="bevel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0C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7687" y="5013176"/>
            <a:ext cx="914033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SPIRITUAL</a:t>
            </a:r>
            <a:endParaRPr lang="en-GB" sz="1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Bevel 12"/>
          <p:cNvSpPr/>
          <p:nvPr/>
        </p:nvSpPr>
        <p:spPr>
          <a:xfrm>
            <a:off x="827584" y="4869160"/>
            <a:ext cx="1584176" cy="576064"/>
          </a:xfrm>
          <a:prstGeom prst="bevel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99625" y="1196752"/>
            <a:ext cx="68961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>
                <a:solidFill>
                  <a:srgbClr val="92D050"/>
                </a:solidFill>
                <a:latin typeface="Comic Sans MS" panose="030F0702030302020204" pitchFamily="66" charset="0"/>
              </a:rPr>
              <a:t>SOCIAL</a:t>
            </a:r>
            <a:endParaRPr lang="en-GB" sz="1000" b="1" dirty="0">
              <a:solidFill>
                <a:srgbClr val="92D05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Bevel 14"/>
          <p:cNvSpPr/>
          <p:nvPr/>
        </p:nvSpPr>
        <p:spPr>
          <a:xfrm>
            <a:off x="856159" y="1052736"/>
            <a:ext cx="1584176" cy="576064"/>
          </a:xfrm>
          <a:prstGeom prst="bevel">
            <a:avLst/>
          </a:prstGeom>
          <a:noFill/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660232" y="4978344"/>
            <a:ext cx="85953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0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CULTURAL</a:t>
            </a:r>
            <a:endParaRPr lang="en-GB" sz="10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Bevel 16"/>
          <p:cNvSpPr/>
          <p:nvPr/>
        </p:nvSpPr>
        <p:spPr>
          <a:xfrm>
            <a:off x="6300192" y="4834328"/>
            <a:ext cx="1584176" cy="576064"/>
          </a:xfrm>
          <a:prstGeom prst="bevel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0000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324233" y="548680"/>
            <a:ext cx="799495" cy="404238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1301067" y="570166"/>
            <a:ext cx="8226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Class trips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&amp;</a:t>
            </a:r>
            <a:r>
              <a:rPr lang="en-GB" sz="800" dirty="0">
                <a:latin typeface="Comic Sans MS" panose="030F0702030302020204" pitchFamily="66" charset="0"/>
              </a:rPr>
              <a:t> </a:t>
            </a:r>
            <a:r>
              <a:rPr lang="en-GB" sz="800" dirty="0" smtClean="0">
                <a:latin typeface="Comic Sans MS" panose="030F0702030302020204" pitchFamily="66" charset="0"/>
              </a:rPr>
              <a:t>enrichment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460801" y="476672"/>
            <a:ext cx="815055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2446934" y="435675"/>
            <a:ext cx="87235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Class parties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Christmas/Eid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228553" y="620688"/>
            <a:ext cx="815055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Box 27"/>
          <p:cNvSpPr txBox="1"/>
          <p:nvPr/>
        </p:nvSpPr>
        <p:spPr>
          <a:xfrm>
            <a:off x="192000" y="649263"/>
            <a:ext cx="861133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>
                <a:latin typeface="Comic Sans MS" panose="030F0702030302020204" pitchFamily="66" charset="0"/>
              </a:rPr>
              <a:t>School council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2555776" y="908720"/>
            <a:ext cx="815055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2465581" y="946820"/>
            <a:ext cx="976550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Talking partners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2555387" y="1313999"/>
            <a:ext cx="815444" cy="32121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2607754" y="1305329"/>
            <a:ext cx="7377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Eid </a:t>
            </a:r>
            <a:r>
              <a:rPr lang="en-GB" sz="800" dirty="0" smtClean="0">
                <a:latin typeface="Comic Sans MS" panose="030F0702030302020204" pitchFamily="66" charset="0"/>
              </a:rPr>
              <a:t>summer</a:t>
            </a:r>
            <a:endParaRPr lang="en-GB" sz="800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picnic</a:t>
            </a:r>
          </a:p>
        </p:txBody>
      </p:sp>
      <p:sp>
        <p:nvSpPr>
          <p:cNvPr id="33" name="Rectangle 32"/>
          <p:cNvSpPr/>
          <p:nvPr/>
        </p:nvSpPr>
        <p:spPr>
          <a:xfrm>
            <a:off x="107504" y="1710333"/>
            <a:ext cx="1296144" cy="441574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/>
          <p:cNvSpPr txBox="1"/>
          <p:nvPr/>
        </p:nvSpPr>
        <p:spPr>
          <a:xfrm>
            <a:off x="1588" y="1690241"/>
            <a:ext cx="14911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Staff meet and greet at</a:t>
            </a:r>
          </a:p>
          <a:p>
            <a:pPr algn="ctr"/>
            <a:r>
              <a:rPr lang="en-GB" sz="800" dirty="0">
                <a:latin typeface="Comic Sans MS" panose="030F0702030302020204" pitchFamily="66" charset="0"/>
              </a:rPr>
              <a:t>c</a:t>
            </a:r>
            <a:r>
              <a:rPr lang="en-GB" sz="800" dirty="0" smtClean="0">
                <a:latin typeface="Comic Sans MS" panose="030F0702030302020204" pitchFamily="66" charset="0"/>
              </a:rPr>
              <a:t>lassroom door – beginning </a:t>
            </a:r>
            <a:br>
              <a:rPr lang="en-GB" sz="800" dirty="0" smtClean="0">
                <a:latin typeface="Comic Sans MS" panose="030F0702030302020204" pitchFamily="66" charset="0"/>
              </a:rPr>
            </a:br>
            <a:r>
              <a:rPr lang="en-GB" sz="800" dirty="0" smtClean="0">
                <a:latin typeface="Comic Sans MS" panose="030F0702030302020204" pitchFamily="66" charset="0"/>
              </a:rPr>
              <a:t>and end of the day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5496" y="1196752"/>
            <a:ext cx="720080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49830" y="1187227"/>
            <a:ext cx="6976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PSHE</a:t>
            </a:r>
          </a:p>
          <a:p>
            <a:pPr algn="ctr"/>
            <a:r>
              <a:rPr lang="en-GB" sz="800" dirty="0">
                <a:latin typeface="Comic Sans MS" panose="030F0702030302020204" pitchFamily="66" charset="0"/>
              </a:rPr>
              <a:t>c</a:t>
            </a:r>
            <a:r>
              <a:rPr lang="en-GB" sz="800" dirty="0" smtClean="0">
                <a:latin typeface="Comic Sans MS" panose="030F0702030302020204" pitchFamily="66" charset="0"/>
              </a:rPr>
              <a:t>ircle </a:t>
            </a:r>
            <a:r>
              <a:rPr lang="en-GB" sz="800" dirty="0" smtClean="0">
                <a:latin typeface="Comic Sans MS" panose="030F0702030302020204" pitchFamily="66" charset="0"/>
              </a:rPr>
              <a:t>time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2256744" y="108570"/>
            <a:ext cx="815055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2221174" y="178428"/>
            <a:ext cx="835485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>
                <a:latin typeface="Comic Sans MS" panose="030F0702030302020204" pitchFamily="66" charset="0"/>
              </a:rPr>
              <a:t>Forest school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547664" y="1772816"/>
            <a:ext cx="1152128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1494706" y="1768387"/>
            <a:ext cx="12199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Shared reading</a:t>
            </a:r>
            <a:br>
              <a:rPr lang="en-GB" sz="800" dirty="0" smtClean="0">
                <a:latin typeface="Comic Sans MS" panose="030F0702030302020204" pitchFamily="66" charset="0"/>
              </a:rPr>
            </a:br>
            <a:r>
              <a:rPr lang="en-GB" sz="800" dirty="0" smtClean="0">
                <a:latin typeface="Comic Sans MS" panose="030F0702030302020204" pitchFamily="66" charset="0"/>
              </a:rPr>
              <a:t>experiences.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2804373" y="1863874"/>
            <a:ext cx="1725141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/>
          <p:cNvSpPr txBox="1"/>
          <p:nvPr/>
        </p:nvSpPr>
        <p:spPr>
          <a:xfrm>
            <a:off x="2823423" y="1854349"/>
            <a:ext cx="16898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Extended schools provision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After school clubs and holidays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70546" y="2201655"/>
            <a:ext cx="1119553" cy="243397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156445" y="2212051"/>
            <a:ext cx="1183337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>
                <a:latin typeface="Comic Sans MS" panose="030F0702030302020204" pitchFamily="66" charset="0"/>
              </a:rPr>
              <a:t>Year 6 leavers’ disco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1475656" y="2204864"/>
            <a:ext cx="1238954" cy="57768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New arrivals language support. Integration and transition support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Rectangle 46"/>
          <p:cNvSpPr/>
          <p:nvPr/>
        </p:nvSpPr>
        <p:spPr>
          <a:xfrm>
            <a:off x="3551195" y="123124"/>
            <a:ext cx="1308837" cy="105635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Fundraising: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Children in need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School Council – Fun Friday Treat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Comic relief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HelloYellow</a:t>
            </a: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– World mental health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School funds – </a:t>
            </a:r>
            <a:b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7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non-uniform days</a:t>
            </a:r>
            <a:endParaRPr lang="en-GB" sz="7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2820841" y="2276872"/>
            <a:ext cx="1895175" cy="288032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2873973" y="2258402"/>
            <a:ext cx="1770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Rolls Royce volunteers undertake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 engineering activities in school 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466131" y="2854203"/>
            <a:ext cx="1915216" cy="359396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Box 51"/>
          <p:cNvSpPr txBox="1"/>
          <p:nvPr/>
        </p:nvSpPr>
        <p:spPr>
          <a:xfrm>
            <a:off x="1475655" y="2853516"/>
            <a:ext cx="184363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Collaborative learning encouraged through the curriculum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62530" y="106499"/>
            <a:ext cx="1673166" cy="298165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/>
          <p:cNvSpPr txBox="1"/>
          <p:nvPr/>
        </p:nvSpPr>
        <p:spPr>
          <a:xfrm>
            <a:off x="75130" y="117754"/>
            <a:ext cx="186140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Year 6 leaver celebration assembly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and guard of honour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123835" y="2954247"/>
            <a:ext cx="1246620" cy="254559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Box 57"/>
          <p:cNvSpPr txBox="1"/>
          <p:nvPr/>
        </p:nvSpPr>
        <p:spPr>
          <a:xfrm>
            <a:off x="88454" y="2982094"/>
            <a:ext cx="1326004" cy="2154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800" dirty="0" smtClean="0">
                <a:latin typeface="Comic Sans MS" panose="030F0702030302020204" pitchFamily="66" charset="0"/>
              </a:rPr>
              <a:t>Tea and Toast mornings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59" name="Rectangle 58"/>
          <p:cNvSpPr/>
          <p:nvPr/>
        </p:nvSpPr>
        <p:spPr>
          <a:xfrm>
            <a:off x="107504" y="3573016"/>
            <a:ext cx="1915216" cy="35939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Visits to religious places of worship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Derby Cathedral, Sikh temple</a:t>
            </a:r>
          </a:p>
        </p:txBody>
      </p:sp>
      <p:sp>
        <p:nvSpPr>
          <p:cNvPr id="60" name="Rectangle 59"/>
          <p:cNvSpPr/>
          <p:nvPr/>
        </p:nvSpPr>
        <p:spPr>
          <a:xfrm>
            <a:off x="64496" y="4027725"/>
            <a:ext cx="1915216" cy="30105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Derby Book Festival and author meets</a:t>
            </a:r>
          </a:p>
        </p:txBody>
      </p:sp>
      <p:sp>
        <p:nvSpPr>
          <p:cNvPr id="64" name="Rectangle 63"/>
          <p:cNvSpPr/>
          <p:nvPr/>
        </p:nvSpPr>
        <p:spPr>
          <a:xfrm>
            <a:off x="2051720" y="4437112"/>
            <a:ext cx="1773905" cy="3058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Asking ‘big questions’ – how and why questions</a:t>
            </a:r>
          </a:p>
        </p:txBody>
      </p:sp>
      <p:sp>
        <p:nvSpPr>
          <p:cNvPr id="65" name="Rectangle 64"/>
          <p:cNvSpPr/>
          <p:nvPr/>
        </p:nvSpPr>
        <p:spPr>
          <a:xfrm>
            <a:off x="2472507" y="4852990"/>
            <a:ext cx="1773905" cy="3058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Visits from local religious leaders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Imam from Mosque</a:t>
            </a:r>
          </a:p>
        </p:txBody>
      </p:sp>
      <p:sp>
        <p:nvSpPr>
          <p:cNvPr id="66" name="Rectangle 65"/>
          <p:cNvSpPr/>
          <p:nvPr/>
        </p:nvSpPr>
        <p:spPr>
          <a:xfrm>
            <a:off x="773696" y="6173468"/>
            <a:ext cx="2338708" cy="288031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 curriculum – learning about their own and 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other religions</a:t>
            </a:r>
          </a:p>
        </p:txBody>
      </p:sp>
      <p:sp>
        <p:nvSpPr>
          <p:cNvPr id="67" name="Rectangle 66"/>
          <p:cNvSpPr/>
          <p:nvPr/>
        </p:nvSpPr>
        <p:spPr>
          <a:xfrm>
            <a:off x="1933888" y="5757590"/>
            <a:ext cx="1773905" cy="3058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Assembly themes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 Black History month</a:t>
            </a:r>
          </a:p>
        </p:txBody>
      </p:sp>
      <p:sp>
        <p:nvSpPr>
          <p:cNvPr id="68" name="Rectangle 67"/>
          <p:cNvSpPr/>
          <p:nvPr/>
        </p:nvSpPr>
        <p:spPr>
          <a:xfrm>
            <a:off x="2195735" y="3284984"/>
            <a:ext cx="1355459" cy="46773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Whole school competitions: British Values, </a:t>
            </a:r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s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ketching, sculpture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Rectangle 68"/>
          <p:cNvSpPr/>
          <p:nvPr/>
        </p:nvSpPr>
        <p:spPr>
          <a:xfrm>
            <a:off x="5372599" y="548680"/>
            <a:ext cx="1296144" cy="32902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Star of the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week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Attender of the week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5372599" y="916436"/>
            <a:ext cx="1008112" cy="32555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Internet safety week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1" name="Rectangle 70"/>
          <p:cNvSpPr/>
          <p:nvPr/>
        </p:nvSpPr>
        <p:spPr>
          <a:xfrm>
            <a:off x="5140841" y="1345020"/>
            <a:ext cx="974555" cy="337036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Teaching key stage specific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E-safety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2" name="Rectangle 71"/>
          <p:cNvSpPr/>
          <p:nvPr/>
        </p:nvSpPr>
        <p:spPr>
          <a:xfrm>
            <a:off x="5580112" y="1772816"/>
            <a:ext cx="1008112" cy="32555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PSHE jigsaw </a:t>
            </a:r>
            <a:b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teaching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Rectangle 73"/>
          <p:cNvSpPr/>
          <p:nvPr/>
        </p:nvSpPr>
        <p:spPr>
          <a:xfrm>
            <a:off x="5292080" y="2180045"/>
            <a:ext cx="1224136" cy="325551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Regulation and sensory space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7821325" y="1700808"/>
            <a:ext cx="1315691" cy="118911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Leadership positions</a:t>
            </a:r>
            <a:br>
              <a:rPr lang="en-GB" sz="8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Head boy/girl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School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council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ECO council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Mental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Health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Attendance 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Sporting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Class librarian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Rectangle 75"/>
          <p:cNvSpPr/>
          <p:nvPr/>
        </p:nvSpPr>
        <p:spPr>
          <a:xfrm>
            <a:off x="6732240" y="167736"/>
            <a:ext cx="1080120" cy="779084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Anti-bullying assembly and strategy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‘Don’t be a bully, be a B.O.S.S’</a:t>
            </a:r>
          </a:p>
        </p:txBody>
      </p:sp>
      <p:sp>
        <p:nvSpPr>
          <p:cNvPr id="78" name="Rectangle 77"/>
          <p:cNvSpPr/>
          <p:nvPr/>
        </p:nvSpPr>
        <p:spPr>
          <a:xfrm>
            <a:off x="6743298" y="1682057"/>
            <a:ext cx="1008112" cy="35681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Class charter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Home school agreement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79" name="Rectangle 78"/>
          <p:cNvSpPr/>
          <p:nvPr/>
        </p:nvSpPr>
        <p:spPr>
          <a:xfrm>
            <a:off x="89626" y="5506841"/>
            <a:ext cx="1773905" cy="602779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u="sng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British Values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eally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 o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atter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6732240" y="2204864"/>
            <a:ext cx="1008112" cy="39755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Paper recycling bins around school.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6199294" y="5542452"/>
            <a:ext cx="1088008" cy="3957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Visits to local places of worship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4474140" y="4214181"/>
            <a:ext cx="1512168" cy="54123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Through school links, children can talk about their cultural experiences.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7995209" y="4761470"/>
            <a:ext cx="1088008" cy="3957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Speakers from different faiths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7536414" y="5445224"/>
            <a:ext cx="1507002" cy="647879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Celebrating Eid/Christmas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Class parties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Eid picnics</a:t>
            </a:r>
          </a:p>
          <a:p>
            <a:pPr marL="171450" indent="-171450" algn="ctr">
              <a:buFont typeface="Arial" panose="020B0604020202020204" pitchFamily="34" charset="0"/>
              <a:buChar char="•"/>
            </a:pP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Staff dress up in Asian suits</a:t>
            </a: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6228184" y="6165305"/>
            <a:ext cx="1507002" cy="57606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Art and music from around the world/artists from </a:t>
            </a:r>
            <a:r>
              <a:rPr lang="en-GB" sz="800" smtClean="0">
                <a:solidFill>
                  <a:schemeClr val="tx1"/>
                </a:solidFill>
                <a:latin typeface="Comic Sans MS" panose="030F0702030302020204" pitchFamily="66" charset="0"/>
              </a:rPr>
              <a:t>different races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used in assemblies and in the curriculum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1" descr="Description: C:\Documents and Settings\Ann\My Documents\ANN\Arboretum\logos\logo March 2011.jpg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8917" y="3264732"/>
            <a:ext cx="861559" cy="8615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" name="Rectangle 81"/>
          <p:cNvSpPr/>
          <p:nvPr/>
        </p:nvSpPr>
        <p:spPr>
          <a:xfrm>
            <a:off x="2483768" y="4101224"/>
            <a:ext cx="1267144" cy="26954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Annual transition weeks</a:t>
            </a:r>
          </a:p>
        </p:txBody>
      </p:sp>
      <p:sp>
        <p:nvSpPr>
          <p:cNvPr id="92" name="Rectangle 91"/>
          <p:cNvSpPr/>
          <p:nvPr/>
        </p:nvSpPr>
        <p:spPr>
          <a:xfrm>
            <a:off x="92270" y="4971315"/>
            <a:ext cx="663306" cy="22773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Young Voices</a:t>
            </a:r>
          </a:p>
        </p:txBody>
      </p:sp>
      <p:sp>
        <p:nvSpPr>
          <p:cNvPr id="93" name="Rectangle 92"/>
          <p:cNvSpPr/>
          <p:nvPr/>
        </p:nvSpPr>
        <p:spPr>
          <a:xfrm>
            <a:off x="6588224" y="2674431"/>
            <a:ext cx="1120068" cy="517640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Calm atmosphere and communication friendly spaces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6" name="Rectangle 95"/>
          <p:cNvSpPr/>
          <p:nvPr/>
        </p:nvSpPr>
        <p:spPr>
          <a:xfrm>
            <a:off x="4860032" y="5532386"/>
            <a:ext cx="1088008" cy="3957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Mother language day celebrations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7" name="Rectangle 96"/>
          <p:cNvSpPr/>
          <p:nvPr/>
        </p:nvSpPr>
        <p:spPr>
          <a:xfrm>
            <a:off x="2587250" y="5230149"/>
            <a:ext cx="1238376" cy="45772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Choir club linked</a:t>
            </a:r>
          </a:p>
          <a:p>
            <a:pPr algn="ctr"/>
            <a:r>
              <a:rPr lang="en-GB" sz="800" dirty="0">
                <a:solidFill>
                  <a:schemeClr val="tx1"/>
                </a:solidFill>
                <a:latin typeface="Comic Sans MS" panose="030F0702030302020204" pitchFamily="66" charset="0"/>
              </a:rPr>
              <a:t>t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o Young Voices performance</a:t>
            </a:r>
          </a:p>
        </p:txBody>
      </p:sp>
      <p:sp>
        <p:nvSpPr>
          <p:cNvPr id="98" name="Rectangle 97"/>
          <p:cNvSpPr/>
          <p:nvPr/>
        </p:nvSpPr>
        <p:spPr>
          <a:xfrm>
            <a:off x="2276129" y="3789040"/>
            <a:ext cx="1267144" cy="269547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Inspiring visitors – sports men and women</a:t>
            </a:r>
          </a:p>
        </p:txBody>
      </p:sp>
      <p:sp>
        <p:nvSpPr>
          <p:cNvPr id="94" name="Rectangle 93"/>
          <p:cNvSpPr/>
          <p:nvPr/>
        </p:nvSpPr>
        <p:spPr>
          <a:xfrm>
            <a:off x="5493215" y="2659135"/>
            <a:ext cx="1008112" cy="697857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The Arboretum Way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Behaviour 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policy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Restorative practice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0" name="Rectangle 99"/>
          <p:cNvSpPr/>
          <p:nvPr/>
        </p:nvSpPr>
        <p:spPr>
          <a:xfrm>
            <a:off x="8096692" y="1133014"/>
            <a:ext cx="1064375" cy="494922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Positive notes home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Wristbands </a:t>
            </a:r>
          </a:p>
        </p:txBody>
      </p:sp>
      <p:sp>
        <p:nvSpPr>
          <p:cNvPr id="101" name="Rectangle 100"/>
          <p:cNvSpPr/>
          <p:nvPr/>
        </p:nvSpPr>
        <p:spPr>
          <a:xfrm>
            <a:off x="3802001" y="1254469"/>
            <a:ext cx="997283" cy="50762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TextBox 101"/>
          <p:cNvSpPr txBox="1"/>
          <p:nvPr/>
        </p:nvSpPr>
        <p:spPr>
          <a:xfrm>
            <a:off x="3767112" y="1269820"/>
            <a:ext cx="10102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OPAL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Lunch games club</a:t>
            </a:r>
            <a:br>
              <a:rPr lang="en-GB" sz="800" dirty="0" smtClean="0">
                <a:latin typeface="Comic Sans MS" panose="030F0702030302020204" pitchFamily="66" charset="0"/>
              </a:rPr>
            </a:br>
            <a:r>
              <a:rPr lang="en-GB" sz="800" dirty="0" smtClean="0">
                <a:latin typeface="Comic Sans MS" panose="030F0702030302020204" pitchFamily="66" charset="0"/>
              </a:rPr>
              <a:t>LEGO club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103" name="Rectangle 102"/>
          <p:cNvSpPr/>
          <p:nvPr/>
        </p:nvSpPr>
        <p:spPr>
          <a:xfrm>
            <a:off x="156445" y="4451786"/>
            <a:ext cx="1773905" cy="305873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NSPCC Speak out, stay safe.</a:t>
            </a:r>
            <a:b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</a:b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PANTS message</a:t>
            </a:r>
          </a:p>
        </p:txBody>
      </p:sp>
      <p:sp>
        <p:nvSpPr>
          <p:cNvPr id="105" name="Rectangle 104"/>
          <p:cNvSpPr/>
          <p:nvPr/>
        </p:nvSpPr>
        <p:spPr>
          <a:xfrm>
            <a:off x="6199294" y="3600924"/>
            <a:ext cx="1181018" cy="1101343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Sharing key celebrations from across different cultures </a:t>
            </a:r>
            <a:r>
              <a:rPr lang="en-GB" sz="800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eg</a:t>
            </a:r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Diwali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Chinese New Year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 Nicholas Christmas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Eid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6" name="Rectangle 105"/>
          <p:cNvSpPr/>
          <p:nvPr/>
        </p:nvSpPr>
        <p:spPr>
          <a:xfrm>
            <a:off x="7524328" y="4077072"/>
            <a:ext cx="1181018" cy="617254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Celebrating black history month and study of aspirational  black male and female figures.</a:t>
            </a: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07" name="Rectangle 106"/>
          <p:cNvSpPr/>
          <p:nvPr/>
        </p:nvSpPr>
        <p:spPr>
          <a:xfrm>
            <a:off x="4545384" y="4863734"/>
            <a:ext cx="1512168" cy="54123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Weekly class diversity assemblies using texts that celebrate protected characteristics</a:t>
            </a:r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86" name="Rectangle 85"/>
          <p:cNvSpPr/>
          <p:nvPr/>
        </p:nvSpPr>
        <p:spPr>
          <a:xfrm>
            <a:off x="156446" y="2516116"/>
            <a:ext cx="1214866" cy="379630"/>
          </a:xfrm>
          <a:prstGeom prst="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TextBox 94"/>
          <p:cNvSpPr txBox="1"/>
          <p:nvPr/>
        </p:nvSpPr>
        <p:spPr>
          <a:xfrm>
            <a:off x="84859" y="2493476"/>
            <a:ext cx="13500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OPAL parent lunch time </a:t>
            </a:r>
          </a:p>
          <a:p>
            <a:pPr algn="ctr"/>
            <a:r>
              <a:rPr lang="en-GB" sz="800" dirty="0">
                <a:latin typeface="Comic Sans MS" panose="030F0702030302020204" pitchFamily="66" charset="0"/>
              </a:rPr>
              <a:t>d</a:t>
            </a:r>
            <a:r>
              <a:rPr lang="en-GB" sz="800" dirty="0" smtClean="0">
                <a:latin typeface="Comic Sans MS" panose="030F0702030302020204" pitchFamily="66" charset="0"/>
              </a:rPr>
              <a:t>en building/craft</a:t>
            </a:r>
          </a:p>
          <a:p>
            <a:pPr algn="ctr"/>
            <a:r>
              <a:rPr lang="en-GB" sz="800" dirty="0" smtClean="0">
                <a:latin typeface="Comic Sans MS" panose="030F0702030302020204" pitchFamily="66" charset="0"/>
              </a:rPr>
              <a:t>activities</a:t>
            </a:r>
            <a:endParaRPr lang="en-GB" sz="800" dirty="0">
              <a:latin typeface="Comic Sans MS" panose="030F0702030302020204" pitchFamily="66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996160" y="6057614"/>
            <a:ext cx="1088008" cy="39572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Annual Diversity Day celebrated across school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99" name="Rectangle 98"/>
          <p:cNvSpPr/>
          <p:nvPr/>
        </p:nvSpPr>
        <p:spPr>
          <a:xfrm>
            <a:off x="7808905" y="2957401"/>
            <a:ext cx="1315691" cy="856889"/>
          </a:xfrm>
          <a:prstGeom prst="rect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E.L.S.A – Emotional literacy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H.O.P.E – Helping our pupils emotions</a:t>
            </a:r>
          </a:p>
          <a:p>
            <a:pPr algn="ctr"/>
            <a:r>
              <a:rPr lang="en-GB" sz="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L.F.B.E – Language for behaviour and emotions</a:t>
            </a:r>
            <a:endParaRPr lang="en-GB" sz="800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4919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306</TotalTime>
  <Words>439</Words>
  <Application>Microsoft Office PowerPoint</Application>
  <PresentationFormat>On-screen Show (4:3)</PresentationFormat>
  <Paragraphs>129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Comic Sans MS</vt:lpstr>
      <vt:lpstr>Office Theme</vt:lpstr>
      <vt:lpstr>PowerPoint Presentation</vt:lpstr>
    </vt:vector>
  </TitlesOfParts>
  <Company>Any Authorised 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Ferguson</dc:creator>
  <cp:lastModifiedBy>Sarah Ferguson</cp:lastModifiedBy>
  <cp:revision>71</cp:revision>
  <cp:lastPrinted>2017-09-20T16:00:17Z</cp:lastPrinted>
  <dcterms:created xsi:type="dcterms:W3CDTF">2015-08-28T13:05:54Z</dcterms:created>
  <dcterms:modified xsi:type="dcterms:W3CDTF">2026-01-11T19:37:22Z</dcterms:modified>
</cp:coreProperties>
</file>