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53" d="100"/>
          <a:sy n="53" d="100"/>
        </p:scale>
        <p:origin x="48" y="3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14D4CDC-A5AE-41F1-B95D-66829D863E70}" type="datetimeFigureOut">
              <a:rPr lang="en-GB" smtClean="0"/>
              <a:t>04/01/2024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AF86F7-9959-4FFB-BD95-8D9875C0B5E5}" type="slidenum">
              <a:rPr lang="en-GB" smtClean="0"/>
              <a:t>‹#›</a:t>
            </a:fld>
            <a:endParaRPr lang="en-GB"/>
          </a:p>
        </p:txBody>
      </p:sp>
    </p:spTree>
    <p:extLst>
      <p:ext uri="{BB962C8B-B14F-4D97-AF65-F5344CB8AC3E}">
        <p14:creationId xmlns:p14="http://schemas.microsoft.com/office/powerpoint/2010/main" val="631553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14D4CDC-A5AE-41F1-B95D-66829D863E70}" type="datetimeFigureOut">
              <a:rPr lang="en-GB" smtClean="0"/>
              <a:t>04/01/2024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AF86F7-9959-4FFB-BD95-8D9875C0B5E5}" type="slidenum">
              <a:rPr lang="en-GB" smtClean="0"/>
              <a:t>‹#›</a:t>
            </a:fld>
            <a:endParaRPr lang="en-GB"/>
          </a:p>
        </p:txBody>
      </p:sp>
    </p:spTree>
    <p:extLst>
      <p:ext uri="{BB962C8B-B14F-4D97-AF65-F5344CB8AC3E}">
        <p14:creationId xmlns:p14="http://schemas.microsoft.com/office/powerpoint/2010/main" val="1151576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14D4CDC-A5AE-41F1-B95D-66829D863E70}" type="datetimeFigureOut">
              <a:rPr lang="en-GB" smtClean="0"/>
              <a:t>04/01/2024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AF86F7-9959-4FFB-BD95-8D9875C0B5E5}" type="slidenum">
              <a:rPr lang="en-GB" smtClean="0"/>
              <a:t>‹#›</a:t>
            </a:fld>
            <a:endParaRPr lang="en-GB"/>
          </a:p>
        </p:txBody>
      </p:sp>
    </p:spTree>
    <p:extLst>
      <p:ext uri="{BB962C8B-B14F-4D97-AF65-F5344CB8AC3E}">
        <p14:creationId xmlns:p14="http://schemas.microsoft.com/office/powerpoint/2010/main" val="1671661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14D4CDC-A5AE-41F1-B95D-66829D863E70}" type="datetimeFigureOut">
              <a:rPr lang="en-GB" smtClean="0"/>
              <a:t>04/01/2024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AF86F7-9959-4FFB-BD95-8D9875C0B5E5}" type="slidenum">
              <a:rPr lang="en-GB" smtClean="0"/>
              <a:t>‹#›</a:t>
            </a:fld>
            <a:endParaRPr lang="en-GB"/>
          </a:p>
        </p:txBody>
      </p:sp>
    </p:spTree>
    <p:extLst>
      <p:ext uri="{BB962C8B-B14F-4D97-AF65-F5344CB8AC3E}">
        <p14:creationId xmlns:p14="http://schemas.microsoft.com/office/powerpoint/2010/main" val="2241049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14D4CDC-A5AE-41F1-B95D-66829D863E70}" type="datetimeFigureOut">
              <a:rPr lang="en-GB" smtClean="0"/>
              <a:t>04/01/2024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AF86F7-9959-4FFB-BD95-8D9875C0B5E5}" type="slidenum">
              <a:rPr lang="en-GB" smtClean="0"/>
              <a:t>‹#›</a:t>
            </a:fld>
            <a:endParaRPr lang="en-GB"/>
          </a:p>
        </p:txBody>
      </p:sp>
    </p:spTree>
    <p:extLst>
      <p:ext uri="{BB962C8B-B14F-4D97-AF65-F5344CB8AC3E}">
        <p14:creationId xmlns:p14="http://schemas.microsoft.com/office/powerpoint/2010/main" val="1472453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14D4CDC-A5AE-41F1-B95D-66829D863E70}" type="datetimeFigureOut">
              <a:rPr lang="en-GB" smtClean="0"/>
              <a:t>04/01/2024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AF86F7-9959-4FFB-BD95-8D9875C0B5E5}" type="slidenum">
              <a:rPr lang="en-GB" smtClean="0"/>
              <a:t>‹#›</a:t>
            </a:fld>
            <a:endParaRPr lang="en-GB"/>
          </a:p>
        </p:txBody>
      </p:sp>
    </p:spTree>
    <p:extLst>
      <p:ext uri="{BB962C8B-B14F-4D97-AF65-F5344CB8AC3E}">
        <p14:creationId xmlns:p14="http://schemas.microsoft.com/office/powerpoint/2010/main" val="109543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4D4CDC-A5AE-41F1-B95D-66829D863E70}" type="datetimeFigureOut">
              <a:rPr lang="en-GB" smtClean="0"/>
              <a:t>04/01/2024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AF86F7-9959-4FFB-BD95-8D9875C0B5E5}" type="slidenum">
              <a:rPr lang="en-GB" smtClean="0"/>
              <a:t>‹#›</a:t>
            </a:fld>
            <a:endParaRPr lang="en-GB"/>
          </a:p>
        </p:txBody>
      </p:sp>
    </p:spTree>
    <p:extLst>
      <p:ext uri="{BB962C8B-B14F-4D97-AF65-F5344CB8AC3E}">
        <p14:creationId xmlns:p14="http://schemas.microsoft.com/office/powerpoint/2010/main" val="2480440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14D4CDC-A5AE-41F1-B95D-66829D863E70}" type="datetimeFigureOut">
              <a:rPr lang="en-GB" smtClean="0"/>
              <a:t>04/01/2024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AF86F7-9959-4FFB-BD95-8D9875C0B5E5}" type="slidenum">
              <a:rPr lang="en-GB" smtClean="0"/>
              <a:t>‹#›</a:t>
            </a:fld>
            <a:endParaRPr lang="en-GB"/>
          </a:p>
        </p:txBody>
      </p:sp>
    </p:spTree>
    <p:extLst>
      <p:ext uri="{BB962C8B-B14F-4D97-AF65-F5344CB8AC3E}">
        <p14:creationId xmlns:p14="http://schemas.microsoft.com/office/powerpoint/2010/main" val="1260423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14D4CDC-A5AE-41F1-B95D-66829D863E70}" type="datetimeFigureOut">
              <a:rPr lang="en-GB" smtClean="0"/>
              <a:t>04/01/2024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AF86F7-9959-4FFB-BD95-8D9875C0B5E5}" type="slidenum">
              <a:rPr lang="en-GB" smtClean="0"/>
              <a:t>‹#›</a:t>
            </a:fld>
            <a:endParaRPr lang="en-GB"/>
          </a:p>
        </p:txBody>
      </p:sp>
    </p:spTree>
    <p:extLst>
      <p:ext uri="{BB962C8B-B14F-4D97-AF65-F5344CB8AC3E}">
        <p14:creationId xmlns:p14="http://schemas.microsoft.com/office/powerpoint/2010/main" val="1139588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14D4CDC-A5AE-41F1-B95D-66829D863E70}" type="datetimeFigureOut">
              <a:rPr lang="en-GB" smtClean="0"/>
              <a:t>04/01/2024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AF86F7-9959-4FFB-BD95-8D9875C0B5E5}" type="slidenum">
              <a:rPr lang="en-GB" smtClean="0"/>
              <a:t>‹#›</a:t>
            </a:fld>
            <a:endParaRPr lang="en-GB"/>
          </a:p>
        </p:txBody>
      </p:sp>
    </p:spTree>
    <p:extLst>
      <p:ext uri="{BB962C8B-B14F-4D97-AF65-F5344CB8AC3E}">
        <p14:creationId xmlns:p14="http://schemas.microsoft.com/office/powerpoint/2010/main" val="3705934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14D4CDC-A5AE-41F1-B95D-66829D863E70}" type="datetimeFigureOut">
              <a:rPr lang="en-GB" smtClean="0"/>
              <a:t>04/01/2024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AF86F7-9959-4FFB-BD95-8D9875C0B5E5}" type="slidenum">
              <a:rPr lang="en-GB" smtClean="0"/>
              <a:t>‹#›</a:t>
            </a:fld>
            <a:endParaRPr lang="en-GB"/>
          </a:p>
        </p:txBody>
      </p:sp>
    </p:spTree>
    <p:extLst>
      <p:ext uri="{BB962C8B-B14F-4D97-AF65-F5344CB8AC3E}">
        <p14:creationId xmlns:p14="http://schemas.microsoft.com/office/powerpoint/2010/main" val="392898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4D4CDC-A5AE-41F1-B95D-66829D863E70}" type="datetimeFigureOut">
              <a:rPr lang="en-GB" smtClean="0"/>
              <a:t>04/01/2024</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AF86F7-9959-4FFB-BD95-8D9875C0B5E5}" type="slidenum">
              <a:rPr lang="en-GB" smtClean="0"/>
              <a:t>‹#›</a:t>
            </a:fld>
            <a:endParaRPr lang="en-GB"/>
          </a:p>
        </p:txBody>
      </p:sp>
    </p:spTree>
    <p:extLst>
      <p:ext uri="{BB962C8B-B14F-4D97-AF65-F5344CB8AC3E}">
        <p14:creationId xmlns:p14="http://schemas.microsoft.com/office/powerpoint/2010/main" val="26609856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01086" y="101600"/>
            <a:ext cx="7232069" cy="484833"/>
          </a:xfrm>
          <a:prstGeom prst="rect">
            <a:avLst/>
          </a:prstGeom>
          <a:solidFill>
            <a:schemeClr val="accent6">
              <a:lumMod val="40000"/>
              <a:lumOff val="6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801086" y="124768"/>
            <a:ext cx="7222845" cy="461665"/>
          </a:xfrm>
          <a:prstGeom prst="rect">
            <a:avLst/>
          </a:prstGeom>
          <a:noFill/>
        </p:spPr>
        <p:txBody>
          <a:bodyPr wrap="square" rtlCol="0">
            <a:spAutoFit/>
          </a:bodyPr>
          <a:lstStyle/>
          <a:p>
            <a:pPr algn="ctr"/>
            <a:r>
              <a:rPr lang="en-GB" sz="2400" dirty="0" smtClean="0">
                <a:latin typeface="Twinkl Cursive Looped" panose="02000000000000000000" pitchFamily="2" charset="0"/>
              </a:rPr>
              <a:t>World War Two KS2 </a:t>
            </a:r>
            <a:r>
              <a:rPr lang="en-GB" sz="2400" dirty="0" smtClean="0">
                <a:latin typeface="Twinkl Cursive Looped" panose="02000000000000000000" pitchFamily="2" charset="0"/>
              </a:rPr>
              <a:t>knowledge mat</a:t>
            </a:r>
            <a:endParaRPr lang="en-GB" sz="2400" dirty="0">
              <a:latin typeface="Twinkl Cursive Looped" panose="02000000000000000000" pitchFamily="2" charset="0"/>
            </a:endParaRPr>
          </a:p>
        </p:txBody>
      </p:sp>
      <p:sp>
        <p:nvSpPr>
          <p:cNvPr id="6" name="Rectangle 5"/>
          <p:cNvSpPr/>
          <p:nvPr/>
        </p:nvSpPr>
        <p:spPr>
          <a:xfrm>
            <a:off x="517233" y="678881"/>
            <a:ext cx="2493818" cy="369332"/>
          </a:xfrm>
          <a:prstGeom prst="rect">
            <a:avLst/>
          </a:prstGeom>
          <a:solidFill>
            <a:schemeClr val="accent6">
              <a:lumMod val="40000"/>
              <a:lumOff val="6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rotWithShape="1">
          <a:blip r:embed="rId2"/>
          <a:srcRect t="8174"/>
          <a:stretch/>
        </p:blipFill>
        <p:spPr>
          <a:xfrm>
            <a:off x="-10633" y="27709"/>
            <a:ext cx="1764578" cy="618477"/>
          </a:xfrm>
          <a:prstGeom prst="rect">
            <a:avLst/>
          </a:prstGeom>
        </p:spPr>
      </p:pic>
      <p:sp>
        <p:nvSpPr>
          <p:cNvPr id="8" name="TextBox 7"/>
          <p:cNvSpPr txBox="1"/>
          <p:nvPr/>
        </p:nvSpPr>
        <p:spPr>
          <a:xfrm>
            <a:off x="882807" y="678880"/>
            <a:ext cx="1739579" cy="369332"/>
          </a:xfrm>
          <a:prstGeom prst="rect">
            <a:avLst/>
          </a:prstGeom>
          <a:noFill/>
        </p:spPr>
        <p:txBody>
          <a:bodyPr wrap="none" rtlCol="0">
            <a:spAutoFit/>
          </a:bodyPr>
          <a:lstStyle/>
          <a:p>
            <a:r>
              <a:rPr lang="en-GB" dirty="0" smtClean="0">
                <a:latin typeface="Twinkl Cursive Looped" panose="02000000000000000000" pitchFamily="2" charset="0"/>
              </a:rPr>
              <a:t>Key vocabulary</a:t>
            </a:r>
            <a:endParaRPr lang="en-GB" dirty="0">
              <a:latin typeface="Twinkl Cursive Looped" panose="02000000000000000000" pitchFamily="2" charset="0"/>
            </a:endParaRPr>
          </a:p>
        </p:txBody>
      </p:sp>
      <p:sp>
        <p:nvSpPr>
          <p:cNvPr id="11" name="Rectangle 10"/>
          <p:cNvSpPr/>
          <p:nvPr/>
        </p:nvSpPr>
        <p:spPr>
          <a:xfrm>
            <a:off x="3707925" y="678880"/>
            <a:ext cx="2493818" cy="475671"/>
          </a:xfrm>
          <a:prstGeom prst="rect">
            <a:avLst/>
          </a:prstGeom>
          <a:solidFill>
            <a:schemeClr val="accent6">
              <a:lumMod val="40000"/>
              <a:lumOff val="6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4006278" y="732049"/>
            <a:ext cx="1925527" cy="369332"/>
          </a:xfrm>
          <a:prstGeom prst="rect">
            <a:avLst/>
          </a:prstGeom>
          <a:noFill/>
        </p:spPr>
        <p:txBody>
          <a:bodyPr wrap="none" rtlCol="0">
            <a:spAutoFit/>
          </a:bodyPr>
          <a:lstStyle/>
          <a:p>
            <a:r>
              <a:rPr lang="en-GB" dirty="0" smtClean="0">
                <a:latin typeface="Twinkl Cursive Looped" panose="02000000000000000000" pitchFamily="2" charset="0"/>
              </a:rPr>
              <a:t>Sticky knowledge</a:t>
            </a:r>
            <a:endParaRPr lang="en-GB" dirty="0">
              <a:latin typeface="Twinkl Cursive Looped" panose="02000000000000000000" pitchFamily="2" charset="0"/>
            </a:endParaRPr>
          </a:p>
        </p:txBody>
      </p:sp>
      <p:sp>
        <p:nvSpPr>
          <p:cNvPr id="13" name="Rectangle 12"/>
          <p:cNvSpPr/>
          <p:nvPr/>
        </p:nvSpPr>
        <p:spPr>
          <a:xfrm>
            <a:off x="6530114" y="659874"/>
            <a:ext cx="2493818" cy="475671"/>
          </a:xfrm>
          <a:prstGeom prst="rect">
            <a:avLst/>
          </a:prstGeom>
          <a:solidFill>
            <a:schemeClr val="accent6">
              <a:lumMod val="40000"/>
              <a:lumOff val="6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6530114" y="724520"/>
            <a:ext cx="2493817" cy="369332"/>
          </a:xfrm>
          <a:prstGeom prst="rect">
            <a:avLst/>
          </a:prstGeom>
          <a:noFill/>
        </p:spPr>
        <p:txBody>
          <a:bodyPr wrap="square" rtlCol="0">
            <a:spAutoFit/>
          </a:bodyPr>
          <a:lstStyle/>
          <a:p>
            <a:pPr algn="ctr"/>
            <a:r>
              <a:rPr lang="en-GB" dirty="0" smtClean="0">
                <a:latin typeface="Twinkl Cursive Looped" panose="02000000000000000000" pitchFamily="2" charset="0"/>
              </a:rPr>
              <a:t>Key Events</a:t>
            </a:r>
            <a:endParaRPr lang="en-GB" dirty="0">
              <a:latin typeface="Twinkl Cursive Looped" panose="02000000000000000000" pitchFamily="2" charset="0"/>
            </a:endParaRPr>
          </a:p>
        </p:txBody>
      </p:sp>
      <p:sp>
        <p:nvSpPr>
          <p:cNvPr id="21" name="Rectangle 20"/>
          <p:cNvSpPr/>
          <p:nvPr/>
        </p:nvSpPr>
        <p:spPr>
          <a:xfrm>
            <a:off x="3537284" y="1212565"/>
            <a:ext cx="2863516" cy="291382"/>
          </a:xfrm>
          <a:prstGeom prst="rect">
            <a:avLst/>
          </a:prstGeom>
          <a:solidFill>
            <a:schemeClr val="accent6">
              <a:lumMod val="40000"/>
              <a:lumOff val="6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smtClean="0">
                <a:solidFill>
                  <a:schemeClr val="tx1"/>
                </a:solidFill>
                <a:latin typeface="Twinkl Cursive Looped" panose="02000000000000000000" pitchFamily="2" charset="0"/>
              </a:rPr>
              <a:t>World War Two lasted from 1939 to 1945.</a:t>
            </a:r>
            <a:endParaRPr lang="en-GB" sz="1100" dirty="0">
              <a:solidFill>
                <a:schemeClr val="tx1"/>
              </a:solidFill>
              <a:latin typeface="Twinkl Cursive Looped" panose="02000000000000000000" pitchFamily="2" charset="0"/>
            </a:endParaRPr>
          </a:p>
        </p:txBody>
      </p:sp>
      <p:sp>
        <p:nvSpPr>
          <p:cNvPr id="23" name="Rectangle 22"/>
          <p:cNvSpPr/>
          <p:nvPr/>
        </p:nvSpPr>
        <p:spPr>
          <a:xfrm>
            <a:off x="3526568" y="1566933"/>
            <a:ext cx="2863516" cy="712211"/>
          </a:xfrm>
          <a:prstGeom prst="rect">
            <a:avLst/>
          </a:prstGeom>
          <a:solidFill>
            <a:schemeClr val="accent6">
              <a:lumMod val="40000"/>
              <a:lumOff val="6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tx1"/>
                </a:solidFill>
                <a:latin typeface="Twinkl Cursive Looped" panose="02000000000000000000" pitchFamily="2" charset="0"/>
              </a:rPr>
              <a:t>Neville </a:t>
            </a:r>
            <a:r>
              <a:rPr lang="en-GB" sz="1100" b="1" dirty="0">
                <a:solidFill>
                  <a:schemeClr val="tx1"/>
                </a:solidFill>
                <a:latin typeface="Twinkl Cursive Looped" panose="02000000000000000000" pitchFamily="2" charset="0"/>
              </a:rPr>
              <a:t>Chamberlain (1869-1940) </a:t>
            </a:r>
            <a:r>
              <a:rPr lang="en-GB" sz="1100" dirty="0">
                <a:solidFill>
                  <a:schemeClr val="tx1"/>
                </a:solidFill>
                <a:latin typeface="Twinkl Cursive Looped" panose="02000000000000000000" pitchFamily="2" charset="0"/>
              </a:rPr>
              <a:t>– British Prime Minister from 1937-1940; Chamberlain was Prime Minister when Britain declared war on Germany. </a:t>
            </a:r>
            <a:endParaRPr lang="en-GB" sz="1000" dirty="0">
              <a:solidFill>
                <a:schemeClr val="tx1"/>
              </a:solidFill>
              <a:latin typeface="Twinkl Cursive Looped" panose="02000000000000000000" pitchFamily="2" charset="0"/>
            </a:endParaRPr>
          </a:p>
        </p:txBody>
      </p:sp>
      <p:sp>
        <p:nvSpPr>
          <p:cNvPr id="34" name="Rectangle 33"/>
          <p:cNvSpPr/>
          <p:nvPr/>
        </p:nvSpPr>
        <p:spPr>
          <a:xfrm>
            <a:off x="3537284" y="2331132"/>
            <a:ext cx="2852800" cy="1118715"/>
          </a:xfrm>
          <a:prstGeom prst="rect">
            <a:avLst/>
          </a:prstGeom>
          <a:solidFill>
            <a:schemeClr val="accent6">
              <a:lumMod val="40000"/>
              <a:lumOff val="6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tx1"/>
                </a:solidFill>
                <a:latin typeface="Twinkl Cursive Looped" panose="02000000000000000000" pitchFamily="2" charset="0"/>
              </a:rPr>
              <a:t>Winston </a:t>
            </a:r>
            <a:r>
              <a:rPr lang="en-GB" sz="1100" b="1" dirty="0">
                <a:solidFill>
                  <a:schemeClr val="tx1"/>
                </a:solidFill>
                <a:latin typeface="Twinkl Cursive Looped" panose="02000000000000000000" pitchFamily="2" charset="0"/>
              </a:rPr>
              <a:t>Churchill (1874-1965) </a:t>
            </a:r>
            <a:r>
              <a:rPr lang="en-GB" sz="1100" dirty="0">
                <a:solidFill>
                  <a:schemeClr val="tx1"/>
                </a:solidFill>
                <a:latin typeface="Twinkl Cursive Looped" panose="02000000000000000000" pitchFamily="2" charset="0"/>
              </a:rPr>
              <a:t>British Prime Minster from </a:t>
            </a:r>
            <a:r>
              <a:rPr lang="en-GB" sz="1100" b="1" dirty="0">
                <a:solidFill>
                  <a:schemeClr val="tx1"/>
                </a:solidFill>
                <a:latin typeface="Twinkl Cursive Looped" panose="02000000000000000000" pitchFamily="2" charset="0"/>
              </a:rPr>
              <a:t>1940 to 1945</a:t>
            </a:r>
            <a:r>
              <a:rPr lang="en-GB" sz="1100" dirty="0">
                <a:solidFill>
                  <a:schemeClr val="tx1"/>
                </a:solidFill>
                <a:latin typeface="Twinkl Cursive Looped" panose="02000000000000000000" pitchFamily="2" charset="0"/>
              </a:rPr>
              <a:t>, then again from </a:t>
            </a:r>
            <a:r>
              <a:rPr lang="en-GB" sz="1100" b="1" dirty="0">
                <a:solidFill>
                  <a:schemeClr val="tx1"/>
                </a:solidFill>
                <a:latin typeface="Twinkl Cursive Looped" panose="02000000000000000000" pitchFamily="2" charset="0"/>
              </a:rPr>
              <a:t>1951 to 1955</a:t>
            </a:r>
            <a:r>
              <a:rPr lang="en-GB" sz="1100" dirty="0">
                <a:solidFill>
                  <a:schemeClr val="tx1"/>
                </a:solidFill>
                <a:latin typeface="Twinkl Cursive Looped" panose="02000000000000000000" pitchFamily="2" charset="0"/>
              </a:rPr>
              <a:t>; Churchill was Prime Minister during most of World War II. Churchill is famous for his speeches that inspired people to keep on fighting. </a:t>
            </a:r>
            <a:endParaRPr lang="en-GB" sz="1100" dirty="0">
              <a:solidFill>
                <a:schemeClr val="tx1"/>
              </a:solidFill>
              <a:latin typeface="Twinkl Cursive Looped" panose="02000000000000000000" pitchFamily="2" charset="0"/>
            </a:endParaRPr>
          </a:p>
        </p:txBody>
      </p:sp>
      <p:sp>
        <p:nvSpPr>
          <p:cNvPr id="15" name="Rectangle 14"/>
          <p:cNvSpPr/>
          <p:nvPr/>
        </p:nvSpPr>
        <p:spPr>
          <a:xfrm>
            <a:off x="3538504" y="4768513"/>
            <a:ext cx="2862296" cy="702926"/>
          </a:xfrm>
          <a:prstGeom prst="rect">
            <a:avLst/>
          </a:prstGeom>
          <a:solidFill>
            <a:schemeClr val="accent6">
              <a:lumMod val="40000"/>
              <a:lumOff val="6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Twinkl Cursive Looped" panose="02000000000000000000" pitchFamily="2" charset="0"/>
              </a:rPr>
              <a:t>Over 3.5 million people, mostly children, were evacuated from the cities to the countryside, where it was believed they would be safer from </a:t>
            </a:r>
            <a:r>
              <a:rPr lang="en-GB" sz="1100" dirty="0" smtClean="0">
                <a:solidFill>
                  <a:schemeClr val="tx1"/>
                </a:solidFill>
                <a:latin typeface="Twinkl Cursive Looped" panose="02000000000000000000" pitchFamily="2" charset="0"/>
              </a:rPr>
              <a:t>bombing.</a:t>
            </a:r>
            <a:endParaRPr lang="en-GB" sz="1100" dirty="0">
              <a:solidFill>
                <a:schemeClr val="tx1"/>
              </a:solidFill>
              <a:latin typeface="Twinkl Cursive Looped" panose="02000000000000000000" pitchFamily="2" charset="0"/>
            </a:endParaRPr>
          </a:p>
        </p:txBody>
      </p:sp>
      <p:sp>
        <p:nvSpPr>
          <p:cNvPr id="24" name="Rectangle 23"/>
          <p:cNvSpPr/>
          <p:nvPr/>
        </p:nvSpPr>
        <p:spPr>
          <a:xfrm>
            <a:off x="2622386" y="5894335"/>
            <a:ext cx="3767698" cy="879829"/>
          </a:xfrm>
          <a:prstGeom prst="rect">
            <a:avLst/>
          </a:prstGeom>
          <a:solidFill>
            <a:schemeClr val="accent6">
              <a:lumMod val="20000"/>
              <a:lumOff val="8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smtClean="0">
                <a:solidFill>
                  <a:schemeClr val="tx1"/>
                </a:solidFill>
                <a:latin typeface="Twinkl Cursive Looped" panose="02000000000000000000" pitchFamily="2" charset="0"/>
              </a:rPr>
              <a:t>The </a:t>
            </a:r>
            <a:r>
              <a:rPr lang="en-GB" sz="1200" dirty="0">
                <a:solidFill>
                  <a:schemeClr val="tx1"/>
                </a:solidFill>
                <a:latin typeface="Twinkl Cursive Looped" panose="02000000000000000000" pitchFamily="2" charset="0"/>
              </a:rPr>
              <a:t>Battle of Britain, between the German Luftwaffe and the Royal Air Force, was the first ever battle to be fought only in the air. It was made up of many air battles that lasted from </a:t>
            </a:r>
            <a:r>
              <a:rPr lang="en-GB" sz="1200" b="1" dirty="0">
                <a:solidFill>
                  <a:schemeClr val="tx1"/>
                </a:solidFill>
                <a:latin typeface="Twinkl Cursive Looped" panose="02000000000000000000" pitchFamily="2" charset="0"/>
              </a:rPr>
              <a:t>10 July-31-October </a:t>
            </a:r>
            <a:r>
              <a:rPr lang="en-GB" sz="1200" b="1" dirty="0" smtClean="0">
                <a:solidFill>
                  <a:schemeClr val="tx1"/>
                </a:solidFill>
                <a:latin typeface="Twinkl Cursive Looped" panose="02000000000000000000" pitchFamily="2" charset="0"/>
              </a:rPr>
              <a:t>1940.</a:t>
            </a:r>
            <a:endParaRPr lang="en-GB" sz="1200" dirty="0">
              <a:solidFill>
                <a:schemeClr val="tx1"/>
              </a:solidFill>
              <a:latin typeface="Twinkl Cursive Looped" panose="02000000000000000000" pitchFamily="2"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3494693507"/>
              </p:ext>
            </p:extLst>
          </p:nvPr>
        </p:nvGraphicFramePr>
        <p:xfrm>
          <a:off x="73654" y="1106423"/>
          <a:ext cx="3364333" cy="4643120"/>
        </p:xfrm>
        <a:graphic>
          <a:graphicData uri="http://schemas.openxmlformats.org/drawingml/2006/table">
            <a:tbl>
              <a:tblPr firstRow="1" bandRow="1">
                <a:tableStyleId>{68D230F3-CF80-4859-8CE7-A43EE81993B5}</a:tableStyleId>
              </a:tblPr>
              <a:tblGrid>
                <a:gridCol w="933510">
                  <a:extLst>
                    <a:ext uri="{9D8B030D-6E8A-4147-A177-3AD203B41FA5}">
                      <a16:colId xmlns:a16="http://schemas.microsoft.com/office/drawing/2014/main" val="237013492"/>
                    </a:ext>
                  </a:extLst>
                </a:gridCol>
                <a:gridCol w="2430823">
                  <a:extLst>
                    <a:ext uri="{9D8B030D-6E8A-4147-A177-3AD203B41FA5}">
                      <a16:colId xmlns:a16="http://schemas.microsoft.com/office/drawing/2014/main" val="3778617109"/>
                    </a:ext>
                  </a:extLst>
                </a:gridCol>
              </a:tblGrid>
              <a:tr h="2050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Air raid</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An attack by planes dropping bombs.</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12896432"/>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Allies</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Countries (including Britain, France, the Soviet Union and the USA) who joined forces to fight the Axis Powers.</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99633721"/>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Axis Powers</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Countries (including Germany, Italy and Japan) who signed a pact to oppose the Allied forces.</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17428007"/>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Evacuee</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Someone who was evacuated – moved from a dangerous area to a safer place.</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67553018"/>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Blackout</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Wartime ban on street lights and other lights at night to avoid notice of </a:t>
                      </a:r>
                      <a:r>
                        <a:rPr lang="en-GB" sz="900" b="0" i="0" u="none" strike="noStrike" kern="1200" baseline="0" dirty="0" err="1" smtClean="0">
                          <a:solidFill>
                            <a:schemeClr val="tx1"/>
                          </a:solidFill>
                          <a:latin typeface="Twinkl Cursive Looped" panose="02000000000000000000" pitchFamily="2" charset="0"/>
                          <a:ea typeface="+mn-ea"/>
                          <a:cs typeface="+mn-cs"/>
                        </a:rPr>
                        <a:t>Gerrnan</a:t>
                      </a:r>
                      <a:r>
                        <a:rPr lang="en-GB" sz="900" b="0" i="0" u="none" strike="noStrike" kern="1200" baseline="0" dirty="0" smtClean="0">
                          <a:solidFill>
                            <a:schemeClr val="tx1"/>
                          </a:solidFill>
                          <a:latin typeface="Twinkl Cursive Looped" panose="02000000000000000000" pitchFamily="2" charset="0"/>
                          <a:ea typeface="+mn-ea"/>
                          <a:cs typeface="+mn-cs"/>
                        </a:rPr>
                        <a:t> planes. </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04602304"/>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Host Family</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People who took in evacuees to live with them.</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73923134"/>
                  </a:ext>
                </a:extLst>
              </a:tr>
              <a:tr h="18015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Occupied</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Taken over by enemy forces.</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56128927"/>
                  </a:ext>
                </a:extLst>
              </a:tr>
              <a:tr h="18456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Allotment</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Small plot of land for growing vegetables.</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6119584"/>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Register</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A list of names – during WW2, people had to register with shops before they could use their ration books.</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2498923"/>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Blitz</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German air raid; from the German word ‘blitzkrieg’ which means ‘lightning war’.</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65488004"/>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Propaganda</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Information that is biased/misleading.</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01873219"/>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err="1" smtClean="0">
                          <a:solidFill>
                            <a:schemeClr val="tx1"/>
                          </a:solidFill>
                          <a:latin typeface="Twinkl Cursive Looped" panose="02000000000000000000" pitchFamily="2" charset="0"/>
                          <a:ea typeface="+mn-ea"/>
                          <a:cs typeface="+mn-cs"/>
                        </a:rPr>
                        <a:t>Kindertransport</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Organised rescue effort of children from Nazi-controlled territories in 1938.</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48471827"/>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tx1"/>
                          </a:solidFill>
                          <a:latin typeface="Twinkl Cursive Looped" panose="02000000000000000000" pitchFamily="2" charset="0"/>
                          <a:ea typeface="+mn-ea"/>
                          <a:cs typeface="+mn-cs"/>
                        </a:rPr>
                        <a:t>Nazi Party</a:t>
                      </a:r>
                      <a:endParaRPr lang="en-GB" sz="800" b="1" i="0" u="none" strike="noStrike" kern="1200" baseline="0" dirty="0" smtClean="0">
                        <a:solidFill>
                          <a:schemeClr val="tx1"/>
                        </a:solidFill>
                        <a:latin typeface="Twinkl Cursive Looped" panose="02000000000000000000" pitchFamily="2"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i="0" u="none" strike="noStrike" kern="1200" baseline="0" dirty="0" smtClean="0">
                          <a:solidFill>
                            <a:schemeClr val="tx1"/>
                          </a:solidFill>
                          <a:latin typeface="Twinkl Cursive Looped" panose="02000000000000000000" pitchFamily="2" charset="0"/>
                          <a:ea typeface="+mn-ea"/>
                          <a:cs typeface="+mn-cs"/>
                        </a:rPr>
                        <a:t>A political group that ruled Germany between 1933 and 1945.</a:t>
                      </a:r>
                      <a:endParaRPr lang="en-GB" sz="900" b="0" i="0" u="none" strike="noStrike" kern="1200" baseline="0" dirty="0" smtClean="0">
                        <a:solidFill>
                          <a:schemeClr val="tx1"/>
                        </a:solidFill>
                        <a:latin typeface="Twinkl Cursive Looped" panose="020000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86939207"/>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1494347200"/>
              </p:ext>
            </p:extLst>
          </p:nvPr>
        </p:nvGraphicFramePr>
        <p:xfrm>
          <a:off x="6478666" y="1200191"/>
          <a:ext cx="2554490" cy="5525463"/>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298080"/>
                    </a:ext>
                  </a:extLst>
                </a:gridCol>
                <a:gridCol w="791669">
                  <a:extLst>
                    <a:ext uri="{9D8B030D-6E8A-4147-A177-3AD203B41FA5}">
                      <a16:colId xmlns:a16="http://schemas.microsoft.com/office/drawing/2014/main" val="2464640512"/>
                    </a:ext>
                  </a:extLst>
                </a:gridCol>
                <a:gridCol w="1554541">
                  <a:extLst>
                    <a:ext uri="{9D8B030D-6E8A-4147-A177-3AD203B41FA5}">
                      <a16:colId xmlns:a16="http://schemas.microsoft.com/office/drawing/2014/main" val="3465200135"/>
                    </a:ext>
                  </a:extLst>
                </a:gridCol>
              </a:tblGrid>
              <a:tr h="433074">
                <a:tc rowSpan="2">
                  <a:txBody>
                    <a:bodyPr/>
                    <a:lstStyle/>
                    <a:p>
                      <a:pPr algn="ctr"/>
                      <a:r>
                        <a:rPr lang="en-GB" sz="1000" b="1" dirty="0" smtClean="0">
                          <a:latin typeface="Twinkl Cursive Looped" panose="02000000000000000000" pitchFamily="2" charset="0"/>
                        </a:rPr>
                        <a:t>1940</a:t>
                      </a:r>
                      <a:endParaRPr lang="en-GB" sz="1000" b="1" dirty="0">
                        <a:latin typeface="Twinkl Cursive Looped" panose="02000000000000000000" pitchFamily="2" charset="0"/>
                      </a:endParaRPr>
                    </a:p>
                  </a:txBody>
                  <a:tcPr vert="vert270" anchor="ctr"/>
                </a:tc>
                <a:tc>
                  <a:txBody>
                    <a:bodyPr/>
                    <a:lstStyle/>
                    <a:p>
                      <a:r>
                        <a:rPr lang="en-GB" sz="1000" b="1" dirty="0" smtClean="0">
                          <a:latin typeface="Twinkl Cursive Looped" panose="02000000000000000000" pitchFamily="2" charset="0"/>
                        </a:rPr>
                        <a:t>1</a:t>
                      </a:r>
                      <a:r>
                        <a:rPr lang="en-GB" sz="1000" b="1" baseline="30000" dirty="0" smtClean="0">
                          <a:latin typeface="Twinkl Cursive Looped" panose="02000000000000000000" pitchFamily="2" charset="0"/>
                        </a:rPr>
                        <a:t>st</a:t>
                      </a:r>
                      <a:r>
                        <a:rPr lang="en-GB" sz="1000" b="1" dirty="0" smtClean="0">
                          <a:latin typeface="Twinkl Cursive Looped" panose="02000000000000000000" pitchFamily="2" charset="0"/>
                        </a:rPr>
                        <a:t> September</a:t>
                      </a:r>
                      <a:endParaRPr lang="en-GB" sz="1000" b="1" dirty="0">
                        <a:latin typeface="Twinkl Cursive Looped" panose="02000000000000000000" pitchFamily="2" charset="0"/>
                      </a:endParaRPr>
                    </a:p>
                  </a:txBody>
                  <a:tcPr/>
                </a:tc>
                <a:tc>
                  <a:txBody>
                    <a:bodyPr/>
                    <a:lstStyle/>
                    <a:p>
                      <a:r>
                        <a:rPr lang="en-GB" sz="1000" dirty="0" smtClean="0">
                          <a:latin typeface="Twinkl Cursive Looped" panose="02000000000000000000" pitchFamily="2" charset="0"/>
                        </a:rPr>
                        <a:t>German troops</a:t>
                      </a:r>
                      <a:r>
                        <a:rPr lang="en-GB" sz="1000" baseline="0" dirty="0" smtClean="0">
                          <a:latin typeface="Twinkl Cursive Looped" panose="02000000000000000000" pitchFamily="2" charset="0"/>
                        </a:rPr>
                        <a:t> invade Poland</a:t>
                      </a:r>
                      <a:endParaRPr lang="en-GB" sz="1000" dirty="0">
                        <a:latin typeface="Twinkl Cursive Looped" panose="02000000000000000000" pitchFamily="2" charset="0"/>
                      </a:endParaRPr>
                    </a:p>
                  </a:txBody>
                  <a:tcPr/>
                </a:tc>
                <a:extLst>
                  <a:ext uri="{0D108BD9-81ED-4DB2-BD59-A6C34878D82A}">
                    <a16:rowId xmlns:a16="http://schemas.microsoft.com/office/drawing/2014/main" val="2508497528"/>
                  </a:ext>
                </a:extLst>
              </a:tr>
              <a:tr h="599641">
                <a:tc vMerge="1">
                  <a:txBody>
                    <a:bodyPr/>
                    <a:lstStyle/>
                    <a:p>
                      <a:endParaRPr lang="en-GB" sz="1000" dirty="0">
                        <a:latin typeface="Twinkl Cursive Looped" panose="02000000000000000000" pitchFamily="2" charset="0"/>
                      </a:endParaRPr>
                    </a:p>
                  </a:txBody>
                  <a:tcPr/>
                </a:tc>
                <a:tc>
                  <a:txBody>
                    <a:bodyPr/>
                    <a:lstStyle/>
                    <a:p>
                      <a:r>
                        <a:rPr lang="en-GB" sz="1000" b="1" dirty="0" smtClean="0">
                          <a:latin typeface="Twinkl Cursive Looped" panose="02000000000000000000" pitchFamily="2" charset="0"/>
                        </a:rPr>
                        <a:t>3</a:t>
                      </a:r>
                      <a:r>
                        <a:rPr lang="en-GB" sz="1000" b="1" baseline="30000" dirty="0" smtClean="0">
                          <a:latin typeface="Twinkl Cursive Looped" panose="02000000000000000000" pitchFamily="2" charset="0"/>
                        </a:rPr>
                        <a:t>rd</a:t>
                      </a:r>
                      <a:r>
                        <a:rPr lang="en-GB" sz="1000" b="1" dirty="0" smtClean="0">
                          <a:latin typeface="Twinkl Cursive Looped" panose="02000000000000000000" pitchFamily="2" charset="0"/>
                        </a:rPr>
                        <a:t> September</a:t>
                      </a:r>
                      <a:endParaRPr lang="en-GB" sz="1000" b="1" dirty="0">
                        <a:latin typeface="Twinkl Cursive Looped" panose="02000000000000000000" pitchFamily="2" charset="0"/>
                      </a:endParaRPr>
                    </a:p>
                  </a:txBody>
                  <a:tcPr/>
                </a:tc>
                <a:tc>
                  <a:txBody>
                    <a:bodyPr/>
                    <a:lstStyle/>
                    <a:p>
                      <a:r>
                        <a:rPr lang="en-GB" sz="1000" dirty="0" smtClean="0">
                          <a:latin typeface="Twinkl Cursive Looped" panose="02000000000000000000" pitchFamily="2" charset="0"/>
                        </a:rPr>
                        <a:t>Britain</a:t>
                      </a:r>
                      <a:r>
                        <a:rPr lang="en-GB" sz="1000" baseline="0" dirty="0" smtClean="0">
                          <a:latin typeface="Twinkl Cursive Looped" panose="02000000000000000000" pitchFamily="2" charset="0"/>
                        </a:rPr>
                        <a:t> and France declare war on Germany.</a:t>
                      </a:r>
                      <a:endParaRPr lang="en-GB" sz="1000" dirty="0">
                        <a:latin typeface="Twinkl Cursive Looped" panose="02000000000000000000" pitchFamily="2" charset="0"/>
                      </a:endParaRPr>
                    </a:p>
                  </a:txBody>
                  <a:tcPr/>
                </a:tc>
                <a:extLst>
                  <a:ext uri="{0D108BD9-81ED-4DB2-BD59-A6C34878D82A}">
                    <a16:rowId xmlns:a16="http://schemas.microsoft.com/office/drawing/2014/main" val="1341591678"/>
                  </a:ext>
                </a:extLst>
              </a:tr>
              <a:tr h="433074">
                <a:tc rowSpan="4">
                  <a:txBody>
                    <a:bodyPr/>
                    <a:lstStyle/>
                    <a:p>
                      <a:pPr algn="ctr"/>
                      <a:r>
                        <a:rPr lang="en-GB" sz="1000" b="1" dirty="0" smtClean="0">
                          <a:latin typeface="Twinkl Cursive Looped" panose="02000000000000000000" pitchFamily="2" charset="0"/>
                        </a:rPr>
                        <a:t>1939</a:t>
                      </a:r>
                    </a:p>
                  </a:txBody>
                  <a:tcPr vert="vert270" anchor="ctr"/>
                </a:tc>
                <a:tc>
                  <a:txBody>
                    <a:bodyPr/>
                    <a:lstStyle/>
                    <a:p>
                      <a:r>
                        <a:rPr lang="en-GB" sz="1000" b="1" dirty="0" smtClean="0">
                          <a:latin typeface="Twinkl Cursive Looped" panose="02000000000000000000" pitchFamily="2" charset="0"/>
                        </a:rPr>
                        <a:t>10</a:t>
                      </a:r>
                      <a:r>
                        <a:rPr lang="en-GB" sz="1000" b="1" baseline="30000" dirty="0" smtClean="0">
                          <a:latin typeface="Twinkl Cursive Looped" panose="02000000000000000000" pitchFamily="2" charset="0"/>
                        </a:rPr>
                        <a:t>th</a:t>
                      </a:r>
                      <a:r>
                        <a:rPr lang="en-GB" sz="1000" b="1" baseline="0" dirty="0" smtClean="0">
                          <a:latin typeface="Twinkl Cursive Looped" panose="02000000000000000000" pitchFamily="2" charset="0"/>
                        </a:rPr>
                        <a:t> May</a:t>
                      </a:r>
                      <a:endParaRPr lang="en-GB" sz="1000" b="1" dirty="0">
                        <a:latin typeface="Twinkl Cursive Looped" panose="02000000000000000000" pitchFamily="2" charset="0"/>
                      </a:endParaRPr>
                    </a:p>
                  </a:txBody>
                  <a:tcPr/>
                </a:tc>
                <a:tc>
                  <a:txBody>
                    <a:bodyPr/>
                    <a:lstStyle/>
                    <a:p>
                      <a:r>
                        <a:rPr lang="en-GB" sz="1000" dirty="0" smtClean="0">
                          <a:latin typeface="Twinkl Cursive Looped" panose="02000000000000000000" pitchFamily="2" charset="0"/>
                        </a:rPr>
                        <a:t>The Battle of France begins</a:t>
                      </a:r>
                      <a:endParaRPr lang="en-GB" sz="1000" dirty="0">
                        <a:latin typeface="Twinkl Cursive Looped" panose="02000000000000000000" pitchFamily="2" charset="0"/>
                      </a:endParaRPr>
                    </a:p>
                  </a:txBody>
                  <a:tcPr/>
                </a:tc>
                <a:extLst>
                  <a:ext uri="{0D108BD9-81ED-4DB2-BD59-A6C34878D82A}">
                    <a16:rowId xmlns:a16="http://schemas.microsoft.com/office/drawing/2014/main" val="4048088517"/>
                  </a:ext>
                </a:extLst>
              </a:tr>
              <a:tr h="599641">
                <a:tc vMerge="1">
                  <a:txBody>
                    <a:bodyPr/>
                    <a:lstStyle/>
                    <a:p>
                      <a:endParaRPr lang="en-GB" sz="1000" dirty="0">
                        <a:latin typeface="Twinkl Cursive Looped" panose="02000000000000000000" pitchFamily="2" charset="0"/>
                      </a:endParaRPr>
                    </a:p>
                  </a:txBody>
                  <a:tcPr/>
                </a:tc>
                <a:tc>
                  <a:txBody>
                    <a:bodyPr/>
                    <a:lstStyle/>
                    <a:p>
                      <a:r>
                        <a:rPr lang="en-GB" sz="1000" b="1" dirty="0" smtClean="0">
                          <a:latin typeface="Twinkl Cursive Looped" panose="02000000000000000000" pitchFamily="2" charset="0"/>
                        </a:rPr>
                        <a:t>26</a:t>
                      </a:r>
                      <a:r>
                        <a:rPr lang="en-GB" sz="1000" b="1" baseline="30000" dirty="0" smtClean="0">
                          <a:latin typeface="Twinkl Cursive Looped" panose="02000000000000000000" pitchFamily="2" charset="0"/>
                        </a:rPr>
                        <a:t>th</a:t>
                      </a:r>
                      <a:r>
                        <a:rPr lang="en-GB" sz="1000" b="1" dirty="0" smtClean="0">
                          <a:latin typeface="Twinkl Cursive Looped" panose="02000000000000000000" pitchFamily="2" charset="0"/>
                        </a:rPr>
                        <a:t> May</a:t>
                      </a:r>
                      <a:endParaRPr lang="en-GB" sz="1000" b="1" dirty="0">
                        <a:latin typeface="Twinkl Cursive Looped" panose="02000000000000000000" pitchFamily="2" charset="0"/>
                      </a:endParaRPr>
                    </a:p>
                  </a:txBody>
                  <a:tcPr/>
                </a:tc>
                <a:tc>
                  <a:txBody>
                    <a:bodyPr/>
                    <a:lstStyle/>
                    <a:p>
                      <a:r>
                        <a:rPr lang="en-GB" sz="1000" dirty="0" smtClean="0">
                          <a:latin typeface="Twinkl Cursive Looped" panose="02000000000000000000" pitchFamily="2" charset="0"/>
                        </a:rPr>
                        <a:t>Allied forces are evacuated</a:t>
                      </a:r>
                      <a:r>
                        <a:rPr lang="en-GB" sz="1000" baseline="0" dirty="0" smtClean="0">
                          <a:latin typeface="Twinkl Cursive Looped" panose="02000000000000000000" pitchFamily="2" charset="0"/>
                        </a:rPr>
                        <a:t> from Dunkirk in France.</a:t>
                      </a:r>
                      <a:endParaRPr lang="en-GB" sz="1000" dirty="0">
                        <a:latin typeface="Twinkl Cursive Looped" panose="02000000000000000000" pitchFamily="2" charset="0"/>
                      </a:endParaRPr>
                    </a:p>
                  </a:txBody>
                  <a:tcPr/>
                </a:tc>
                <a:extLst>
                  <a:ext uri="{0D108BD9-81ED-4DB2-BD59-A6C34878D82A}">
                    <a16:rowId xmlns:a16="http://schemas.microsoft.com/office/drawing/2014/main" val="185678347"/>
                  </a:ext>
                </a:extLst>
              </a:tr>
              <a:tr h="433074">
                <a:tc vMerge="1">
                  <a:txBody>
                    <a:bodyPr/>
                    <a:lstStyle/>
                    <a:p>
                      <a:endParaRPr lang="en-GB" sz="1000" dirty="0">
                        <a:latin typeface="Twinkl Cursive Looped" panose="02000000000000000000" pitchFamily="2" charset="0"/>
                      </a:endParaRPr>
                    </a:p>
                  </a:txBody>
                  <a:tcPr/>
                </a:tc>
                <a:tc>
                  <a:txBody>
                    <a:bodyPr/>
                    <a:lstStyle/>
                    <a:p>
                      <a:r>
                        <a:rPr lang="en-GB" sz="1000" b="1" dirty="0" smtClean="0">
                          <a:latin typeface="Twinkl Cursive Looped" panose="02000000000000000000" pitchFamily="2" charset="0"/>
                        </a:rPr>
                        <a:t>10</a:t>
                      </a:r>
                      <a:r>
                        <a:rPr lang="en-GB" sz="1000" b="1" baseline="30000" dirty="0" smtClean="0">
                          <a:latin typeface="Twinkl Cursive Looped" panose="02000000000000000000" pitchFamily="2" charset="0"/>
                        </a:rPr>
                        <a:t>th</a:t>
                      </a:r>
                      <a:r>
                        <a:rPr lang="en-GB" sz="1000" b="1" dirty="0" smtClean="0">
                          <a:latin typeface="Twinkl Cursive Looped" panose="02000000000000000000" pitchFamily="2" charset="0"/>
                        </a:rPr>
                        <a:t> July</a:t>
                      </a:r>
                      <a:endParaRPr lang="en-GB" sz="1000" b="1" dirty="0">
                        <a:latin typeface="Twinkl Cursive Looped" panose="02000000000000000000" pitchFamily="2" charset="0"/>
                      </a:endParaRPr>
                    </a:p>
                  </a:txBody>
                  <a:tcPr/>
                </a:tc>
                <a:tc>
                  <a:txBody>
                    <a:bodyPr/>
                    <a:lstStyle/>
                    <a:p>
                      <a:r>
                        <a:rPr lang="en-GB" sz="1000" dirty="0" smtClean="0">
                          <a:latin typeface="Twinkl Cursive Looped" panose="02000000000000000000" pitchFamily="2" charset="0"/>
                        </a:rPr>
                        <a:t>The Battle of</a:t>
                      </a:r>
                      <a:r>
                        <a:rPr lang="en-GB" sz="1000" baseline="0" dirty="0" smtClean="0">
                          <a:latin typeface="Twinkl Cursive Looped" panose="02000000000000000000" pitchFamily="2" charset="0"/>
                        </a:rPr>
                        <a:t> Britain begins.</a:t>
                      </a:r>
                      <a:endParaRPr lang="en-GB" sz="1000" dirty="0">
                        <a:latin typeface="Twinkl Cursive Looped" panose="02000000000000000000" pitchFamily="2" charset="0"/>
                      </a:endParaRPr>
                    </a:p>
                  </a:txBody>
                  <a:tcPr/>
                </a:tc>
                <a:extLst>
                  <a:ext uri="{0D108BD9-81ED-4DB2-BD59-A6C34878D82A}">
                    <a16:rowId xmlns:a16="http://schemas.microsoft.com/office/drawing/2014/main" val="446072844"/>
                  </a:ext>
                </a:extLst>
              </a:tr>
              <a:tr h="433074">
                <a:tc vMerge="1">
                  <a:txBody>
                    <a:bodyPr/>
                    <a:lstStyle/>
                    <a:p>
                      <a:endParaRPr lang="en-GB" sz="1000" dirty="0">
                        <a:latin typeface="Twinkl Cursive Looped" panose="02000000000000000000" pitchFamily="2" charset="0"/>
                      </a:endParaRPr>
                    </a:p>
                  </a:txBody>
                  <a:tcPr/>
                </a:tc>
                <a:tc>
                  <a:txBody>
                    <a:bodyPr/>
                    <a:lstStyle/>
                    <a:p>
                      <a:r>
                        <a:rPr lang="en-GB" sz="1000" b="1" dirty="0" smtClean="0">
                          <a:latin typeface="Twinkl Cursive Looped" panose="02000000000000000000" pitchFamily="2" charset="0"/>
                        </a:rPr>
                        <a:t>7</a:t>
                      </a:r>
                      <a:r>
                        <a:rPr lang="en-GB" sz="1000" b="1" baseline="30000" dirty="0" smtClean="0">
                          <a:latin typeface="Twinkl Cursive Looped" panose="02000000000000000000" pitchFamily="2" charset="0"/>
                        </a:rPr>
                        <a:t>th</a:t>
                      </a:r>
                      <a:r>
                        <a:rPr lang="en-GB" sz="1000" b="1" dirty="0" smtClean="0">
                          <a:latin typeface="Twinkl Cursive Looped" panose="02000000000000000000" pitchFamily="2" charset="0"/>
                        </a:rPr>
                        <a:t> September</a:t>
                      </a:r>
                      <a:endParaRPr lang="en-GB" sz="1000" b="1" dirty="0">
                        <a:latin typeface="Twinkl Cursive Looped" panose="02000000000000000000" pitchFamily="2" charset="0"/>
                      </a:endParaRPr>
                    </a:p>
                  </a:txBody>
                  <a:tcPr/>
                </a:tc>
                <a:tc>
                  <a:txBody>
                    <a:bodyPr/>
                    <a:lstStyle/>
                    <a:p>
                      <a:r>
                        <a:rPr lang="en-GB" sz="1000" dirty="0" smtClean="0">
                          <a:latin typeface="Twinkl Cursive Looped" panose="02000000000000000000" pitchFamily="2" charset="0"/>
                        </a:rPr>
                        <a:t>The Blitz begins.</a:t>
                      </a:r>
                      <a:endParaRPr lang="en-GB" sz="1000" dirty="0">
                        <a:latin typeface="Twinkl Cursive Looped" panose="02000000000000000000" pitchFamily="2" charset="0"/>
                      </a:endParaRPr>
                    </a:p>
                  </a:txBody>
                  <a:tcPr/>
                </a:tc>
                <a:extLst>
                  <a:ext uri="{0D108BD9-81ED-4DB2-BD59-A6C34878D82A}">
                    <a16:rowId xmlns:a16="http://schemas.microsoft.com/office/drawing/2014/main" val="2350134325"/>
                  </a:ext>
                </a:extLst>
              </a:tr>
              <a:tr h="433074">
                <a:tc>
                  <a:txBody>
                    <a:bodyPr/>
                    <a:lstStyle/>
                    <a:p>
                      <a:pPr algn="ctr"/>
                      <a:r>
                        <a:rPr lang="en-GB" sz="1000" b="1" dirty="0" smtClean="0">
                          <a:latin typeface="Twinkl Cursive Looped" panose="02000000000000000000" pitchFamily="2" charset="0"/>
                        </a:rPr>
                        <a:t>1941</a:t>
                      </a:r>
                      <a:endParaRPr lang="en-GB" sz="1000" b="1" dirty="0">
                        <a:latin typeface="Twinkl Cursive Looped" panose="02000000000000000000" pitchFamily="2" charset="0"/>
                      </a:endParaRPr>
                    </a:p>
                  </a:txBody>
                  <a:tcPr vert="vert270" anchor="ctr"/>
                </a:tc>
                <a:tc>
                  <a:txBody>
                    <a:bodyPr/>
                    <a:lstStyle/>
                    <a:p>
                      <a:r>
                        <a:rPr lang="en-GB" sz="1000" b="1" dirty="0" smtClean="0">
                          <a:latin typeface="Twinkl Cursive Looped" panose="02000000000000000000" pitchFamily="2" charset="0"/>
                        </a:rPr>
                        <a:t>7</a:t>
                      </a:r>
                      <a:r>
                        <a:rPr lang="en-GB" sz="1000" b="1" baseline="30000" dirty="0" smtClean="0">
                          <a:latin typeface="Twinkl Cursive Looped" panose="02000000000000000000" pitchFamily="2" charset="0"/>
                        </a:rPr>
                        <a:t>th</a:t>
                      </a:r>
                      <a:r>
                        <a:rPr lang="en-GB" sz="1000" b="1" dirty="0" smtClean="0">
                          <a:latin typeface="Twinkl Cursive Looped" panose="02000000000000000000" pitchFamily="2" charset="0"/>
                        </a:rPr>
                        <a:t> December</a:t>
                      </a:r>
                      <a:endParaRPr lang="en-GB" sz="1000" b="1" dirty="0">
                        <a:latin typeface="Twinkl Cursive Looped" panose="02000000000000000000" pitchFamily="2" charset="0"/>
                      </a:endParaRPr>
                    </a:p>
                  </a:txBody>
                  <a:tcPr/>
                </a:tc>
                <a:tc>
                  <a:txBody>
                    <a:bodyPr/>
                    <a:lstStyle/>
                    <a:p>
                      <a:r>
                        <a:rPr lang="en-GB" sz="1000" dirty="0" smtClean="0">
                          <a:latin typeface="Twinkl Cursive Looped" panose="02000000000000000000" pitchFamily="2" charset="0"/>
                        </a:rPr>
                        <a:t>Japan bombs Pearl </a:t>
                      </a:r>
                      <a:r>
                        <a:rPr lang="en-GB" sz="1000" dirty="0" err="1" smtClean="0">
                          <a:latin typeface="Twinkl Cursive Looped" panose="02000000000000000000" pitchFamily="2" charset="0"/>
                        </a:rPr>
                        <a:t>Harbor</a:t>
                      </a:r>
                      <a:r>
                        <a:rPr lang="en-GB" sz="1000" dirty="0" smtClean="0">
                          <a:latin typeface="Twinkl Cursive Looped" panose="02000000000000000000" pitchFamily="2" charset="0"/>
                        </a:rPr>
                        <a:t> in</a:t>
                      </a:r>
                      <a:r>
                        <a:rPr lang="en-GB" sz="1000" baseline="0" dirty="0" smtClean="0">
                          <a:latin typeface="Twinkl Cursive Looped" panose="02000000000000000000" pitchFamily="2" charset="0"/>
                        </a:rPr>
                        <a:t> the US.</a:t>
                      </a:r>
                      <a:endParaRPr lang="en-GB" sz="1000" dirty="0">
                        <a:latin typeface="Twinkl Cursive Looped" panose="02000000000000000000" pitchFamily="2" charset="0"/>
                      </a:endParaRPr>
                    </a:p>
                  </a:txBody>
                  <a:tcPr/>
                </a:tc>
                <a:extLst>
                  <a:ext uri="{0D108BD9-81ED-4DB2-BD59-A6C34878D82A}">
                    <a16:rowId xmlns:a16="http://schemas.microsoft.com/office/drawing/2014/main" val="844581898"/>
                  </a:ext>
                </a:extLst>
              </a:tr>
              <a:tr h="361888">
                <a:tc>
                  <a:txBody>
                    <a:bodyPr/>
                    <a:lstStyle/>
                    <a:p>
                      <a:pPr algn="ctr"/>
                      <a:r>
                        <a:rPr lang="en-GB" sz="1000" b="1" dirty="0" smtClean="0">
                          <a:latin typeface="Twinkl Cursive Looped" panose="02000000000000000000" pitchFamily="2" charset="0"/>
                        </a:rPr>
                        <a:t>1944</a:t>
                      </a:r>
                      <a:endParaRPr lang="en-GB" sz="1000" b="1" dirty="0">
                        <a:latin typeface="Twinkl Cursive Looped" panose="02000000000000000000" pitchFamily="2" charset="0"/>
                      </a:endParaRPr>
                    </a:p>
                  </a:txBody>
                  <a:tcPr vert="vert270" anchor="ctr"/>
                </a:tc>
                <a:tc>
                  <a:txBody>
                    <a:bodyPr/>
                    <a:lstStyle/>
                    <a:p>
                      <a:r>
                        <a:rPr lang="en-GB" sz="1000" b="1" dirty="0" smtClean="0">
                          <a:latin typeface="Twinkl Cursive Looped" panose="02000000000000000000" pitchFamily="2" charset="0"/>
                        </a:rPr>
                        <a:t>6</a:t>
                      </a:r>
                      <a:r>
                        <a:rPr lang="en-GB" sz="1000" b="1" baseline="30000" dirty="0" smtClean="0">
                          <a:latin typeface="Twinkl Cursive Looped" panose="02000000000000000000" pitchFamily="2" charset="0"/>
                        </a:rPr>
                        <a:t>th</a:t>
                      </a:r>
                      <a:r>
                        <a:rPr lang="en-GB" sz="1000" b="1" dirty="0" smtClean="0">
                          <a:latin typeface="Twinkl Cursive Looped" panose="02000000000000000000" pitchFamily="2" charset="0"/>
                        </a:rPr>
                        <a:t> June</a:t>
                      </a:r>
                      <a:endParaRPr lang="en-GB" sz="1000" b="1" dirty="0">
                        <a:latin typeface="Twinkl Cursive Looped" panose="02000000000000000000" pitchFamily="2" charset="0"/>
                      </a:endParaRPr>
                    </a:p>
                  </a:txBody>
                  <a:tcPr/>
                </a:tc>
                <a:tc>
                  <a:txBody>
                    <a:bodyPr/>
                    <a:lstStyle/>
                    <a:p>
                      <a:r>
                        <a:rPr lang="en-GB" sz="1000" dirty="0" smtClean="0">
                          <a:latin typeface="Twinkl Cursive Looped" panose="02000000000000000000" pitchFamily="2" charset="0"/>
                        </a:rPr>
                        <a:t>The D-Day</a:t>
                      </a:r>
                      <a:r>
                        <a:rPr lang="en-GB" sz="1000" baseline="0" dirty="0" smtClean="0">
                          <a:latin typeface="Twinkl Cursive Looped" panose="02000000000000000000" pitchFamily="2" charset="0"/>
                        </a:rPr>
                        <a:t> landings.</a:t>
                      </a:r>
                      <a:endParaRPr lang="en-GB" sz="1000" dirty="0">
                        <a:latin typeface="Twinkl Cursive Looped" panose="02000000000000000000" pitchFamily="2" charset="0"/>
                      </a:endParaRPr>
                    </a:p>
                  </a:txBody>
                  <a:tcPr/>
                </a:tc>
                <a:extLst>
                  <a:ext uri="{0D108BD9-81ED-4DB2-BD59-A6C34878D82A}">
                    <a16:rowId xmlns:a16="http://schemas.microsoft.com/office/drawing/2014/main" val="3668292746"/>
                  </a:ext>
                </a:extLst>
              </a:tr>
              <a:tr h="599641">
                <a:tc rowSpan="3">
                  <a:txBody>
                    <a:bodyPr/>
                    <a:lstStyle/>
                    <a:p>
                      <a:pPr algn="ctr"/>
                      <a:r>
                        <a:rPr lang="en-GB" sz="1000" b="1" dirty="0" smtClean="0">
                          <a:latin typeface="Twinkl Cursive Looped" panose="02000000000000000000" pitchFamily="2" charset="0"/>
                        </a:rPr>
                        <a:t>1945</a:t>
                      </a:r>
                      <a:endParaRPr lang="en-GB" sz="1000" b="1" dirty="0">
                        <a:latin typeface="Twinkl Cursive Looped" panose="02000000000000000000" pitchFamily="2" charset="0"/>
                      </a:endParaRPr>
                    </a:p>
                  </a:txBody>
                  <a:tcPr vert="vert270" anchor="ctr"/>
                </a:tc>
                <a:tc>
                  <a:txBody>
                    <a:bodyPr/>
                    <a:lstStyle/>
                    <a:p>
                      <a:r>
                        <a:rPr lang="en-GB" sz="1000" b="1" dirty="0" smtClean="0">
                          <a:latin typeface="Twinkl Cursive Looped" panose="02000000000000000000" pitchFamily="2" charset="0"/>
                        </a:rPr>
                        <a:t>7</a:t>
                      </a:r>
                      <a:r>
                        <a:rPr lang="en-GB" sz="1000" b="1" baseline="30000" dirty="0" smtClean="0">
                          <a:latin typeface="Twinkl Cursive Looped" panose="02000000000000000000" pitchFamily="2" charset="0"/>
                        </a:rPr>
                        <a:t>th</a:t>
                      </a:r>
                      <a:r>
                        <a:rPr lang="en-GB" sz="1000" b="1" dirty="0" smtClean="0">
                          <a:latin typeface="Twinkl Cursive Looped" panose="02000000000000000000" pitchFamily="2" charset="0"/>
                        </a:rPr>
                        <a:t> and 8</a:t>
                      </a:r>
                      <a:r>
                        <a:rPr lang="en-GB" sz="1000" b="1" baseline="30000" dirty="0" smtClean="0">
                          <a:latin typeface="Twinkl Cursive Looped" panose="02000000000000000000" pitchFamily="2" charset="0"/>
                        </a:rPr>
                        <a:t>th</a:t>
                      </a:r>
                      <a:r>
                        <a:rPr lang="en-GB" sz="1000" b="1" dirty="0" smtClean="0">
                          <a:latin typeface="Twinkl Cursive Looped" panose="02000000000000000000" pitchFamily="2" charset="0"/>
                        </a:rPr>
                        <a:t> May</a:t>
                      </a:r>
                      <a:endParaRPr lang="en-GB" sz="1000" b="1" dirty="0">
                        <a:latin typeface="Twinkl Cursive Looped" panose="02000000000000000000" pitchFamily="2" charset="0"/>
                      </a:endParaRPr>
                    </a:p>
                  </a:txBody>
                  <a:tcPr/>
                </a:tc>
                <a:tc>
                  <a:txBody>
                    <a:bodyPr/>
                    <a:lstStyle/>
                    <a:p>
                      <a:r>
                        <a:rPr lang="en-GB" sz="1000" dirty="0" smtClean="0">
                          <a:latin typeface="Twinkl Cursive Looped" panose="02000000000000000000" pitchFamily="2" charset="0"/>
                        </a:rPr>
                        <a:t>Germany surrenders to the allies. VE day is celebrated the next day.</a:t>
                      </a:r>
                      <a:endParaRPr lang="en-GB" sz="1000" dirty="0">
                        <a:latin typeface="Twinkl Cursive Looped" panose="02000000000000000000" pitchFamily="2" charset="0"/>
                      </a:endParaRPr>
                    </a:p>
                  </a:txBody>
                  <a:tcPr/>
                </a:tc>
                <a:extLst>
                  <a:ext uri="{0D108BD9-81ED-4DB2-BD59-A6C34878D82A}">
                    <a16:rowId xmlns:a16="http://schemas.microsoft.com/office/drawing/2014/main" val="1985045137"/>
                  </a:ext>
                </a:extLst>
              </a:tr>
              <a:tr h="599641">
                <a:tc vMerge="1">
                  <a:txBody>
                    <a:bodyPr/>
                    <a:lstStyle/>
                    <a:p>
                      <a:endParaRPr lang="en-GB" sz="1000" b="1" dirty="0">
                        <a:latin typeface="Twinkl Cursive Looped" panose="02000000000000000000" pitchFamily="2" charset="0"/>
                      </a:endParaRPr>
                    </a:p>
                  </a:txBody>
                  <a:tcPr/>
                </a:tc>
                <a:tc>
                  <a:txBody>
                    <a:bodyPr/>
                    <a:lstStyle/>
                    <a:p>
                      <a:r>
                        <a:rPr lang="en-GB" sz="1000" b="1" dirty="0" smtClean="0">
                          <a:latin typeface="Twinkl Cursive Looped" panose="02000000000000000000" pitchFamily="2" charset="0"/>
                        </a:rPr>
                        <a:t>6</a:t>
                      </a:r>
                      <a:r>
                        <a:rPr lang="en-GB" sz="1000" b="1" baseline="30000" dirty="0" smtClean="0">
                          <a:latin typeface="Twinkl Cursive Looped" panose="02000000000000000000" pitchFamily="2" charset="0"/>
                        </a:rPr>
                        <a:t>th</a:t>
                      </a:r>
                      <a:r>
                        <a:rPr lang="en-GB" sz="1000" b="1" baseline="0" dirty="0" smtClean="0">
                          <a:latin typeface="Twinkl Cursive Looped" panose="02000000000000000000" pitchFamily="2" charset="0"/>
                        </a:rPr>
                        <a:t> and 9</a:t>
                      </a:r>
                      <a:r>
                        <a:rPr lang="en-GB" sz="1000" b="1" baseline="30000" dirty="0" smtClean="0">
                          <a:latin typeface="Twinkl Cursive Looped" panose="02000000000000000000" pitchFamily="2" charset="0"/>
                        </a:rPr>
                        <a:t>th</a:t>
                      </a:r>
                      <a:r>
                        <a:rPr lang="en-GB" sz="1000" b="1" baseline="0" dirty="0" smtClean="0">
                          <a:latin typeface="Twinkl Cursive Looped" panose="02000000000000000000" pitchFamily="2" charset="0"/>
                        </a:rPr>
                        <a:t> August</a:t>
                      </a:r>
                      <a:endParaRPr lang="en-GB" sz="1000" b="1" dirty="0">
                        <a:latin typeface="Twinkl Cursive Looped" panose="02000000000000000000" pitchFamily="2" charset="0"/>
                      </a:endParaRPr>
                    </a:p>
                  </a:txBody>
                  <a:tcPr/>
                </a:tc>
                <a:tc>
                  <a:txBody>
                    <a:bodyPr/>
                    <a:lstStyle/>
                    <a:p>
                      <a:r>
                        <a:rPr lang="en-GB" sz="1000" dirty="0" smtClean="0">
                          <a:latin typeface="Twinkl Cursive Looped" panose="02000000000000000000" pitchFamily="2" charset="0"/>
                        </a:rPr>
                        <a:t>The US drops atomic bombs on two</a:t>
                      </a:r>
                      <a:r>
                        <a:rPr lang="en-GB" sz="1000" baseline="0" dirty="0" smtClean="0">
                          <a:latin typeface="Twinkl Cursive Looped" panose="02000000000000000000" pitchFamily="2" charset="0"/>
                        </a:rPr>
                        <a:t> cities in Japan.</a:t>
                      </a:r>
                      <a:endParaRPr lang="en-GB" sz="1000" dirty="0">
                        <a:latin typeface="Twinkl Cursive Looped" panose="02000000000000000000" pitchFamily="2" charset="0"/>
                      </a:endParaRPr>
                    </a:p>
                  </a:txBody>
                  <a:tcPr/>
                </a:tc>
                <a:extLst>
                  <a:ext uri="{0D108BD9-81ED-4DB2-BD59-A6C34878D82A}">
                    <a16:rowId xmlns:a16="http://schemas.microsoft.com/office/drawing/2014/main" val="1254673543"/>
                  </a:ext>
                </a:extLst>
              </a:tr>
              <a:tr h="599641">
                <a:tc vMerge="1">
                  <a:txBody>
                    <a:bodyPr/>
                    <a:lstStyle/>
                    <a:p>
                      <a:endParaRPr lang="en-GB" sz="1000" b="1" dirty="0">
                        <a:latin typeface="Twinkl Cursive Looped" panose="02000000000000000000" pitchFamily="2" charset="0"/>
                      </a:endParaRPr>
                    </a:p>
                  </a:txBody>
                  <a:tcPr/>
                </a:tc>
                <a:tc>
                  <a:txBody>
                    <a:bodyPr/>
                    <a:lstStyle/>
                    <a:p>
                      <a:r>
                        <a:rPr lang="en-GB" sz="1000" b="1" dirty="0" smtClean="0">
                          <a:latin typeface="Twinkl Cursive Looped" panose="02000000000000000000" pitchFamily="2" charset="0"/>
                        </a:rPr>
                        <a:t>2</a:t>
                      </a:r>
                      <a:r>
                        <a:rPr lang="en-GB" sz="1000" b="1" baseline="30000" dirty="0" smtClean="0">
                          <a:latin typeface="Twinkl Cursive Looped" panose="02000000000000000000" pitchFamily="2" charset="0"/>
                        </a:rPr>
                        <a:t>nd</a:t>
                      </a:r>
                      <a:r>
                        <a:rPr lang="en-GB" sz="1000" b="1" dirty="0" smtClean="0">
                          <a:latin typeface="Twinkl Cursive Looped" panose="02000000000000000000" pitchFamily="2" charset="0"/>
                        </a:rPr>
                        <a:t> September</a:t>
                      </a:r>
                      <a:endParaRPr lang="en-GB" sz="1000" b="1" dirty="0">
                        <a:latin typeface="Twinkl Cursive Looped" panose="02000000000000000000" pitchFamily="2" charset="0"/>
                      </a:endParaRPr>
                    </a:p>
                  </a:txBody>
                  <a:tcPr/>
                </a:tc>
                <a:tc>
                  <a:txBody>
                    <a:bodyPr/>
                    <a:lstStyle/>
                    <a:p>
                      <a:r>
                        <a:rPr lang="en-GB" sz="1000" dirty="0" smtClean="0">
                          <a:latin typeface="Twinkl Cursive Looped" panose="02000000000000000000" pitchFamily="2" charset="0"/>
                        </a:rPr>
                        <a:t>Japan formally surrenders, ending</a:t>
                      </a:r>
                      <a:r>
                        <a:rPr lang="en-GB" sz="1000" baseline="0" dirty="0" smtClean="0">
                          <a:latin typeface="Twinkl Cursive Looped" panose="02000000000000000000" pitchFamily="2" charset="0"/>
                        </a:rPr>
                        <a:t> the war.</a:t>
                      </a:r>
                      <a:endParaRPr lang="en-GB" sz="1000" dirty="0">
                        <a:latin typeface="Twinkl Cursive Looped" panose="02000000000000000000" pitchFamily="2" charset="0"/>
                      </a:endParaRPr>
                    </a:p>
                  </a:txBody>
                  <a:tcPr/>
                </a:tc>
                <a:extLst>
                  <a:ext uri="{0D108BD9-81ED-4DB2-BD59-A6C34878D82A}">
                    <a16:rowId xmlns:a16="http://schemas.microsoft.com/office/drawing/2014/main" val="1455303138"/>
                  </a:ext>
                </a:extLst>
              </a:tr>
            </a:tbl>
          </a:graphicData>
        </a:graphic>
      </p:graphicFrame>
      <p:sp>
        <p:nvSpPr>
          <p:cNvPr id="25" name="Rectangle 24"/>
          <p:cNvSpPr/>
          <p:nvPr/>
        </p:nvSpPr>
        <p:spPr>
          <a:xfrm>
            <a:off x="3538504" y="3514943"/>
            <a:ext cx="2862296" cy="1184065"/>
          </a:xfrm>
          <a:prstGeom prst="rect">
            <a:avLst/>
          </a:prstGeom>
          <a:solidFill>
            <a:schemeClr val="accent6">
              <a:lumMod val="40000"/>
              <a:lumOff val="6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Twinkl Cursive Looped" panose="02000000000000000000" pitchFamily="2" charset="0"/>
              </a:rPr>
              <a:t>With men away at war, women took on important jobs to help the war effort. Jobs included working in factories, engineering and shipbuilding, driving ambulances and nursing, working as Land Girls or </a:t>
            </a:r>
            <a:r>
              <a:rPr lang="en-GB" sz="1100" dirty="0" err="1">
                <a:solidFill>
                  <a:schemeClr val="tx1"/>
                </a:solidFill>
                <a:latin typeface="Twinkl Cursive Looped" panose="02000000000000000000" pitchFamily="2" charset="0"/>
              </a:rPr>
              <a:t>airraid</a:t>
            </a:r>
            <a:r>
              <a:rPr lang="en-GB" sz="1100" dirty="0">
                <a:solidFill>
                  <a:schemeClr val="tx1"/>
                </a:solidFill>
                <a:latin typeface="Twinkl Cursive Looped" panose="02000000000000000000" pitchFamily="2" charset="0"/>
              </a:rPr>
              <a:t> wardens, or joining the armed forces themselves.</a:t>
            </a:r>
            <a:endParaRPr lang="en-GB" sz="1100" dirty="0">
              <a:solidFill>
                <a:schemeClr val="tx1"/>
              </a:solidFill>
              <a:latin typeface="Twinkl Cursive Looped" panose="02000000000000000000" pitchFamily="2" charset="0"/>
            </a:endParaRPr>
          </a:p>
        </p:txBody>
      </p:sp>
      <p:sp>
        <p:nvSpPr>
          <p:cNvPr id="26" name="Rectangle 25"/>
          <p:cNvSpPr/>
          <p:nvPr/>
        </p:nvSpPr>
        <p:spPr>
          <a:xfrm>
            <a:off x="3549473" y="5540944"/>
            <a:ext cx="2854976" cy="297137"/>
          </a:xfrm>
          <a:prstGeom prst="rect">
            <a:avLst/>
          </a:prstGeom>
          <a:solidFill>
            <a:schemeClr val="accent6">
              <a:lumMod val="40000"/>
              <a:lumOff val="6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3526568" y="5525003"/>
            <a:ext cx="2907807" cy="369332"/>
          </a:xfrm>
          <a:prstGeom prst="rect">
            <a:avLst/>
          </a:prstGeom>
        </p:spPr>
        <p:txBody>
          <a:bodyPr wrap="square">
            <a:spAutoFit/>
          </a:bodyPr>
          <a:lstStyle/>
          <a:p>
            <a:pPr algn="ctr"/>
            <a:r>
              <a:rPr lang="en-GB" dirty="0" smtClean="0">
                <a:latin typeface="Twinkl Cursive Looped" panose="02000000000000000000" pitchFamily="2" charset="0"/>
              </a:rPr>
              <a:t>Important Places</a:t>
            </a:r>
            <a:endParaRPr lang="en-GB" dirty="0">
              <a:latin typeface="Twinkl Cursive Looped" panose="02000000000000000000" pitchFamily="2" charset="0"/>
            </a:endParaRPr>
          </a:p>
        </p:txBody>
      </p:sp>
      <p:pic>
        <p:nvPicPr>
          <p:cNvPr id="19" name="Picture 18"/>
          <p:cNvPicPr>
            <a:picLocks noChangeAspect="1"/>
          </p:cNvPicPr>
          <p:nvPr/>
        </p:nvPicPr>
        <p:blipFill>
          <a:blip r:embed="rId3"/>
          <a:stretch>
            <a:fillRect/>
          </a:stretch>
        </p:blipFill>
        <p:spPr>
          <a:xfrm>
            <a:off x="1226723" y="5807753"/>
            <a:ext cx="1307081" cy="1019919"/>
          </a:xfrm>
          <a:prstGeom prst="rect">
            <a:avLst/>
          </a:prstGeom>
        </p:spPr>
      </p:pic>
      <p:pic>
        <p:nvPicPr>
          <p:cNvPr id="20" name="Picture 19"/>
          <p:cNvPicPr>
            <a:picLocks noChangeAspect="1"/>
          </p:cNvPicPr>
          <p:nvPr/>
        </p:nvPicPr>
        <p:blipFill>
          <a:blip r:embed="rId4"/>
          <a:stretch>
            <a:fillRect/>
          </a:stretch>
        </p:blipFill>
        <p:spPr>
          <a:xfrm>
            <a:off x="216221" y="6050220"/>
            <a:ext cx="885825" cy="752475"/>
          </a:xfrm>
          <a:prstGeom prst="rect">
            <a:avLst/>
          </a:prstGeom>
        </p:spPr>
      </p:pic>
    </p:spTree>
    <p:extLst>
      <p:ext uri="{BB962C8B-B14F-4D97-AF65-F5344CB8AC3E}">
        <p14:creationId xmlns:p14="http://schemas.microsoft.com/office/powerpoint/2010/main" val="96271168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238</TotalTime>
  <Words>509</Words>
  <Application>Microsoft Office PowerPoint</Application>
  <PresentationFormat>On-screen Show (4:3)</PresentationFormat>
  <Paragraphs>64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Twinkl Cursive Looped</vt:lpstr>
      <vt:lpstr>Office Theme</vt:lpstr>
      <vt:lpstr>PowerPoint Presentation</vt:lpstr>
    </vt:vector>
  </TitlesOfParts>
  <Company>L.E.A.D. IT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Ferguson</dc:creator>
  <cp:lastModifiedBy>Roxana Darling</cp:lastModifiedBy>
  <cp:revision>20</cp:revision>
  <cp:lastPrinted>2023-09-19T21:02:26Z</cp:lastPrinted>
  <dcterms:created xsi:type="dcterms:W3CDTF">2023-07-14T15:01:05Z</dcterms:created>
  <dcterms:modified xsi:type="dcterms:W3CDTF">2024-01-04T15:04:38Z</dcterms:modified>
</cp:coreProperties>
</file>