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9" d="100"/>
          <a:sy n="69" d="100"/>
        </p:scale>
        <p:origin x="5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C0D4ECB-C358-46F6-8AFA-57A5DF457ED6}" type="datetimeFigureOut">
              <a:rPr lang="en-GB" smtClean="0"/>
              <a:t>16/07/2023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EB24C8-1088-4D9B-89B4-DE508321DC17}" type="slidenum">
              <a:rPr lang="en-GB" smtClean="0"/>
              <a:t>‹#›</a:t>
            </a:fld>
            <a:endParaRPr lang="en-GB"/>
          </a:p>
        </p:txBody>
      </p:sp>
    </p:spTree>
    <p:extLst>
      <p:ext uri="{BB962C8B-B14F-4D97-AF65-F5344CB8AC3E}">
        <p14:creationId xmlns:p14="http://schemas.microsoft.com/office/powerpoint/2010/main" val="930868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C0D4ECB-C358-46F6-8AFA-57A5DF457ED6}" type="datetimeFigureOut">
              <a:rPr lang="en-GB" smtClean="0"/>
              <a:t>16/07/2023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EB24C8-1088-4D9B-89B4-DE508321DC17}" type="slidenum">
              <a:rPr lang="en-GB" smtClean="0"/>
              <a:t>‹#›</a:t>
            </a:fld>
            <a:endParaRPr lang="en-GB"/>
          </a:p>
        </p:txBody>
      </p:sp>
    </p:spTree>
    <p:extLst>
      <p:ext uri="{BB962C8B-B14F-4D97-AF65-F5344CB8AC3E}">
        <p14:creationId xmlns:p14="http://schemas.microsoft.com/office/powerpoint/2010/main" val="304151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C0D4ECB-C358-46F6-8AFA-57A5DF457ED6}" type="datetimeFigureOut">
              <a:rPr lang="en-GB" smtClean="0"/>
              <a:t>16/07/2023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EB24C8-1088-4D9B-89B4-DE508321DC17}" type="slidenum">
              <a:rPr lang="en-GB" smtClean="0"/>
              <a:t>‹#›</a:t>
            </a:fld>
            <a:endParaRPr lang="en-GB"/>
          </a:p>
        </p:txBody>
      </p:sp>
    </p:spTree>
    <p:extLst>
      <p:ext uri="{BB962C8B-B14F-4D97-AF65-F5344CB8AC3E}">
        <p14:creationId xmlns:p14="http://schemas.microsoft.com/office/powerpoint/2010/main" val="3209364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C0D4ECB-C358-46F6-8AFA-57A5DF457ED6}" type="datetimeFigureOut">
              <a:rPr lang="en-GB" smtClean="0"/>
              <a:t>16/07/2023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EB24C8-1088-4D9B-89B4-DE508321DC17}" type="slidenum">
              <a:rPr lang="en-GB" smtClean="0"/>
              <a:t>‹#›</a:t>
            </a:fld>
            <a:endParaRPr lang="en-GB"/>
          </a:p>
        </p:txBody>
      </p:sp>
    </p:spTree>
    <p:extLst>
      <p:ext uri="{BB962C8B-B14F-4D97-AF65-F5344CB8AC3E}">
        <p14:creationId xmlns:p14="http://schemas.microsoft.com/office/powerpoint/2010/main" val="3239371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C0D4ECB-C358-46F6-8AFA-57A5DF457ED6}" type="datetimeFigureOut">
              <a:rPr lang="en-GB" smtClean="0"/>
              <a:t>16/07/2023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AEB24C8-1088-4D9B-89B4-DE508321DC17}" type="slidenum">
              <a:rPr lang="en-GB" smtClean="0"/>
              <a:t>‹#›</a:t>
            </a:fld>
            <a:endParaRPr lang="en-GB"/>
          </a:p>
        </p:txBody>
      </p:sp>
    </p:spTree>
    <p:extLst>
      <p:ext uri="{BB962C8B-B14F-4D97-AF65-F5344CB8AC3E}">
        <p14:creationId xmlns:p14="http://schemas.microsoft.com/office/powerpoint/2010/main" val="4281078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C0D4ECB-C358-46F6-8AFA-57A5DF457ED6}" type="datetimeFigureOut">
              <a:rPr lang="en-GB" smtClean="0"/>
              <a:t>16/07/2023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AEB24C8-1088-4D9B-89B4-DE508321DC17}" type="slidenum">
              <a:rPr lang="en-GB" smtClean="0"/>
              <a:t>‹#›</a:t>
            </a:fld>
            <a:endParaRPr lang="en-GB"/>
          </a:p>
        </p:txBody>
      </p:sp>
    </p:spTree>
    <p:extLst>
      <p:ext uri="{BB962C8B-B14F-4D97-AF65-F5344CB8AC3E}">
        <p14:creationId xmlns:p14="http://schemas.microsoft.com/office/powerpoint/2010/main" val="4122827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0D4ECB-C358-46F6-8AFA-57A5DF457ED6}" type="datetimeFigureOut">
              <a:rPr lang="en-GB" smtClean="0"/>
              <a:t>16/07/2023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AEB24C8-1088-4D9B-89B4-DE508321DC17}" type="slidenum">
              <a:rPr lang="en-GB" smtClean="0"/>
              <a:t>‹#›</a:t>
            </a:fld>
            <a:endParaRPr lang="en-GB"/>
          </a:p>
        </p:txBody>
      </p:sp>
    </p:spTree>
    <p:extLst>
      <p:ext uri="{BB962C8B-B14F-4D97-AF65-F5344CB8AC3E}">
        <p14:creationId xmlns:p14="http://schemas.microsoft.com/office/powerpoint/2010/main" val="442146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C0D4ECB-C358-46F6-8AFA-57A5DF457ED6}" type="datetimeFigureOut">
              <a:rPr lang="en-GB" smtClean="0"/>
              <a:t>16/07/2023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EB24C8-1088-4D9B-89B4-DE508321DC17}" type="slidenum">
              <a:rPr lang="en-GB" smtClean="0"/>
              <a:t>‹#›</a:t>
            </a:fld>
            <a:endParaRPr lang="en-GB"/>
          </a:p>
        </p:txBody>
      </p:sp>
    </p:spTree>
    <p:extLst>
      <p:ext uri="{BB962C8B-B14F-4D97-AF65-F5344CB8AC3E}">
        <p14:creationId xmlns:p14="http://schemas.microsoft.com/office/powerpoint/2010/main" val="589864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C0D4ECB-C358-46F6-8AFA-57A5DF457ED6}" type="datetimeFigureOut">
              <a:rPr lang="en-GB" smtClean="0"/>
              <a:t>16/07/2023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EB24C8-1088-4D9B-89B4-DE508321DC17}" type="slidenum">
              <a:rPr lang="en-GB" smtClean="0"/>
              <a:t>‹#›</a:t>
            </a:fld>
            <a:endParaRPr lang="en-GB"/>
          </a:p>
        </p:txBody>
      </p:sp>
    </p:spTree>
    <p:extLst>
      <p:ext uri="{BB962C8B-B14F-4D97-AF65-F5344CB8AC3E}">
        <p14:creationId xmlns:p14="http://schemas.microsoft.com/office/powerpoint/2010/main" val="12238604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C0D4ECB-C358-46F6-8AFA-57A5DF457ED6}" type="datetimeFigureOut">
              <a:rPr lang="en-GB" smtClean="0"/>
              <a:t>16/07/2023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EB24C8-1088-4D9B-89B4-DE508321DC17}" type="slidenum">
              <a:rPr lang="en-GB" smtClean="0"/>
              <a:t>‹#›</a:t>
            </a:fld>
            <a:endParaRPr lang="en-GB"/>
          </a:p>
        </p:txBody>
      </p:sp>
    </p:spTree>
    <p:extLst>
      <p:ext uri="{BB962C8B-B14F-4D97-AF65-F5344CB8AC3E}">
        <p14:creationId xmlns:p14="http://schemas.microsoft.com/office/powerpoint/2010/main" val="1772203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C0D4ECB-C358-46F6-8AFA-57A5DF457ED6}" type="datetimeFigureOut">
              <a:rPr lang="en-GB" smtClean="0"/>
              <a:t>16/07/2023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EB24C8-1088-4D9B-89B4-DE508321DC17}" type="slidenum">
              <a:rPr lang="en-GB" smtClean="0"/>
              <a:t>‹#›</a:t>
            </a:fld>
            <a:endParaRPr lang="en-GB"/>
          </a:p>
        </p:txBody>
      </p:sp>
    </p:spTree>
    <p:extLst>
      <p:ext uri="{BB962C8B-B14F-4D97-AF65-F5344CB8AC3E}">
        <p14:creationId xmlns:p14="http://schemas.microsoft.com/office/powerpoint/2010/main" val="1467483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0D4ECB-C358-46F6-8AFA-57A5DF457ED6}" type="datetimeFigureOut">
              <a:rPr lang="en-GB" smtClean="0"/>
              <a:t>16/07/2023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EB24C8-1088-4D9B-89B4-DE508321DC17}" type="slidenum">
              <a:rPr lang="en-GB" smtClean="0"/>
              <a:t>‹#›</a:t>
            </a:fld>
            <a:endParaRPr lang="en-GB"/>
          </a:p>
        </p:txBody>
      </p:sp>
    </p:spTree>
    <p:extLst>
      <p:ext uri="{BB962C8B-B14F-4D97-AF65-F5344CB8AC3E}">
        <p14:creationId xmlns:p14="http://schemas.microsoft.com/office/powerpoint/2010/main" val="17757456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jpe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428824" y="215639"/>
            <a:ext cx="9547424" cy="523220"/>
          </a:xfrm>
          <a:prstGeom prst="rect">
            <a:avLst/>
          </a:prstGeom>
          <a:noFill/>
        </p:spPr>
        <p:txBody>
          <a:bodyPr wrap="square" rtlCol="0">
            <a:spAutoFit/>
          </a:bodyPr>
          <a:lstStyle/>
          <a:p>
            <a:pPr algn="ctr"/>
            <a:r>
              <a:rPr lang="en-GB" sz="1400" dirty="0" smtClean="0">
                <a:latin typeface="Twinkl Cursive Looped" panose="02000000000000000000" pitchFamily="2" charset="0"/>
              </a:rPr>
              <a:t>During this unit, children will be looking at the weather and seasons across the year. Children will link this learning to plants and what plants need to grow. We will grow our own plants and vegetables to then try and cook with.  </a:t>
            </a:r>
            <a:endParaRPr lang="en-GB" sz="1400" dirty="0">
              <a:latin typeface="Twinkl Cursive Looped" panose="02000000000000000000" pitchFamily="2" charset="0"/>
            </a:endParaRPr>
          </a:p>
        </p:txBody>
      </p:sp>
      <p:sp>
        <p:nvSpPr>
          <p:cNvPr id="7" name="TextBox 6"/>
          <p:cNvSpPr txBox="1"/>
          <p:nvPr/>
        </p:nvSpPr>
        <p:spPr>
          <a:xfrm>
            <a:off x="168259" y="811738"/>
            <a:ext cx="4369715" cy="2277547"/>
          </a:xfrm>
          <a:prstGeom prst="rect">
            <a:avLst/>
          </a:prstGeom>
          <a:solidFill>
            <a:schemeClr val="accent5">
              <a:lumMod val="20000"/>
              <a:lumOff val="80000"/>
            </a:schemeClr>
          </a:solidFill>
        </p:spPr>
        <p:txBody>
          <a:bodyPr wrap="square" rtlCol="0">
            <a:spAutoFit/>
          </a:bodyPr>
          <a:lstStyle/>
          <a:p>
            <a:r>
              <a:rPr lang="en-GB" sz="1600" dirty="0" smtClean="0">
                <a:latin typeface="Twinkl Cursive Looped" panose="02000000000000000000" pitchFamily="2" charset="0"/>
              </a:rPr>
              <a:t>     </a:t>
            </a:r>
            <a:r>
              <a:rPr lang="en-GB" sz="1600" b="1" u="sng" dirty="0" smtClean="0">
                <a:latin typeface="Twinkl Cursive Looped" panose="02000000000000000000" pitchFamily="2" charset="0"/>
              </a:rPr>
              <a:t>  Plants</a:t>
            </a:r>
          </a:p>
          <a:p>
            <a:pPr marL="285750" indent="-285750">
              <a:buFont typeface="Arial" panose="020B0604020202020204" pitchFamily="34" charset="0"/>
              <a:buChar char="•"/>
            </a:pPr>
            <a:r>
              <a:rPr lang="en-GB" sz="1400" dirty="0" smtClean="0">
                <a:latin typeface="Twinkl Cursive Looped" panose="02000000000000000000" pitchFamily="2" charset="0"/>
              </a:rPr>
              <a:t>    Children will explore what plants need to grow through sensory exploration </a:t>
            </a:r>
          </a:p>
          <a:p>
            <a:pPr marL="285750" indent="-285750">
              <a:buFont typeface="Arial" panose="020B0604020202020204" pitchFamily="34" charset="0"/>
              <a:buChar char="•"/>
            </a:pPr>
            <a:r>
              <a:rPr lang="en-GB" sz="1400" dirty="0" smtClean="0">
                <a:latin typeface="Twinkl Cursive Looped" panose="02000000000000000000" pitchFamily="2" charset="0"/>
              </a:rPr>
              <a:t>Children will grow their own plants </a:t>
            </a:r>
          </a:p>
          <a:p>
            <a:pPr marL="285750" indent="-285750">
              <a:buFont typeface="Arial" panose="020B0604020202020204" pitchFamily="34" charset="0"/>
              <a:buChar char="•"/>
            </a:pPr>
            <a:r>
              <a:rPr lang="en-GB" sz="1400" dirty="0" smtClean="0">
                <a:latin typeface="Twinkl Cursive Looped" panose="02000000000000000000" pitchFamily="2" charset="0"/>
              </a:rPr>
              <a:t>Exploring when in the year plants grow – linking to weather patterns and seasons </a:t>
            </a:r>
          </a:p>
          <a:p>
            <a:pPr marL="285750" indent="-285750">
              <a:buFont typeface="Arial" panose="020B0604020202020204" pitchFamily="34" charset="0"/>
              <a:buChar char="•"/>
            </a:pPr>
            <a:r>
              <a:rPr lang="en-GB" sz="1400" dirty="0" smtClean="0">
                <a:latin typeface="Twinkl Cursive Looped" panose="02000000000000000000" pitchFamily="2" charset="0"/>
              </a:rPr>
              <a:t>Exploring foods which we grow: Children will grow a range of food before having the opportunity to try these foods and use them in cooking</a:t>
            </a:r>
          </a:p>
        </p:txBody>
      </p:sp>
      <p:sp>
        <p:nvSpPr>
          <p:cNvPr id="9" name="TextBox 8"/>
          <p:cNvSpPr txBox="1"/>
          <p:nvPr/>
        </p:nvSpPr>
        <p:spPr>
          <a:xfrm>
            <a:off x="9637530" y="822499"/>
            <a:ext cx="2313838" cy="1600438"/>
          </a:xfrm>
          <a:prstGeom prst="rect">
            <a:avLst/>
          </a:prstGeom>
          <a:solidFill>
            <a:schemeClr val="accent6">
              <a:lumMod val="20000"/>
              <a:lumOff val="80000"/>
            </a:schemeClr>
          </a:solidFill>
        </p:spPr>
        <p:txBody>
          <a:bodyPr wrap="square" rtlCol="0">
            <a:spAutoFit/>
          </a:bodyPr>
          <a:lstStyle/>
          <a:p>
            <a:r>
              <a:rPr lang="en-GB" sz="1400" b="1" u="sng" dirty="0" smtClean="0">
                <a:latin typeface="Twinkl Cursive Looped" panose="02000000000000000000" pitchFamily="2" charset="0"/>
              </a:rPr>
              <a:t>Arboretum Park –</a:t>
            </a:r>
          </a:p>
          <a:p>
            <a:r>
              <a:rPr lang="en-GB" sz="1400" dirty="0" smtClean="0">
                <a:latin typeface="Twinkl Cursive Looped" panose="02000000000000000000" pitchFamily="2" charset="0"/>
              </a:rPr>
              <a:t>Children will go to          the park and explore what plants they can see. Children will pick plants to then use in Art to do leaf and flower printing. </a:t>
            </a:r>
            <a:endParaRPr lang="en-GB" sz="1400" dirty="0">
              <a:latin typeface="Twinkl Cursive Looped" panose="02000000000000000000" pitchFamily="2" charset="0"/>
            </a:endParaRPr>
          </a:p>
        </p:txBody>
      </p:sp>
      <p:sp>
        <p:nvSpPr>
          <p:cNvPr id="10" name="TextBox 9"/>
          <p:cNvSpPr txBox="1"/>
          <p:nvPr/>
        </p:nvSpPr>
        <p:spPr>
          <a:xfrm>
            <a:off x="175073" y="3150784"/>
            <a:ext cx="4362901" cy="1631216"/>
          </a:xfrm>
          <a:prstGeom prst="rect">
            <a:avLst/>
          </a:prstGeom>
          <a:solidFill>
            <a:schemeClr val="accent3">
              <a:lumMod val="20000"/>
              <a:lumOff val="80000"/>
            </a:schemeClr>
          </a:solidFill>
        </p:spPr>
        <p:txBody>
          <a:bodyPr wrap="square" rtlCol="0">
            <a:spAutoFit/>
          </a:bodyPr>
          <a:lstStyle/>
          <a:p>
            <a:r>
              <a:rPr lang="en-GB" sz="1600" dirty="0" smtClean="0">
                <a:latin typeface="Twinkl Cursive Looped" panose="02000000000000000000" pitchFamily="2" charset="0"/>
              </a:rPr>
              <a:t>        </a:t>
            </a:r>
            <a:r>
              <a:rPr lang="en-GB" sz="1600" b="1" u="sng" dirty="0" smtClean="0">
                <a:latin typeface="Twinkl Cursive Looped" panose="02000000000000000000" pitchFamily="2" charset="0"/>
              </a:rPr>
              <a:t>Personal development </a:t>
            </a:r>
          </a:p>
          <a:p>
            <a:pPr marL="285750" indent="-285750">
              <a:buFont typeface="Arial" panose="020B0604020202020204" pitchFamily="34" charset="0"/>
              <a:buChar char="•"/>
            </a:pPr>
            <a:r>
              <a:rPr lang="en-GB" sz="1400" dirty="0" smtClean="0">
                <a:latin typeface="Twinkl Cursive Looped" panose="02000000000000000000" pitchFamily="2" charset="0"/>
              </a:rPr>
              <a:t>    Brushing and caring for our teeth</a:t>
            </a:r>
          </a:p>
          <a:p>
            <a:pPr marL="285750" indent="-285750">
              <a:buFont typeface="Arial" panose="020B0604020202020204" pitchFamily="34" charset="0"/>
              <a:buChar char="•"/>
            </a:pPr>
            <a:r>
              <a:rPr lang="en-GB" sz="1400" dirty="0" smtClean="0">
                <a:latin typeface="Twinkl Cursive Looped" panose="02000000000000000000" pitchFamily="2" charset="0"/>
              </a:rPr>
              <a:t>Feeding using cutlery </a:t>
            </a:r>
          </a:p>
          <a:p>
            <a:pPr marL="285750" indent="-285750">
              <a:buFont typeface="Arial" panose="020B0604020202020204" pitchFamily="34" charset="0"/>
              <a:buChar char="•"/>
            </a:pPr>
            <a:r>
              <a:rPr lang="en-GB" sz="1400" dirty="0" smtClean="0">
                <a:latin typeface="Twinkl Cursive Looped" panose="02000000000000000000" pitchFamily="2" charset="0"/>
              </a:rPr>
              <a:t>Developing toileting skills</a:t>
            </a:r>
          </a:p>
          <a:p>
            <a:pPr marL="285750" indent="-285750">
              <a:buFont typeface="Arial" panose="020B0604020202020204" pitchFamily="34" charset="0"/>
              <a:buChar char="•"/>
            </a:pPr>
            <a:r>
              <a:rPr lang="en-GB" sz="1400" dirty="0" smtClean="0">
                <a:latin typeface="Twinkl Cursive Looped" panose="02000000000000000000" pitchFamily="2" charset="0"/>
              </a:rPr>
              <a:t>Dressing ourselves</a:t>
            </a:r>
          </a:p>
          <a:p>
            <a:pPr marL="285750" indent="-285750">
              <a:buFont typeface="Arial" panose="020B0604020202020204" pitchFamily="34" charset="0"/>
              <a:buChar char="•"/>
            </a:pPr>
            <a:r>
              <a:rPr lang="en-GB" sz="1400" dirty="0" smtClean="0">
                <a:latin typeface="Twinkl Cursive Looped" panose="02000000000000000000" pitchFamily="2" charset="0"/>
              </a:rPr>
              <a:t>Growing vegetables and trying new foods </a:t>
            </a:r>
          </a:p>
          <a:p>
            <a:pPr marL="285750" indent="-285750">
              <a:buFont typeface="Arial" panose="020B0604020202020204" pitchFamily="34" charset="0"/>
              <a:buChar char="•"/>
            </a:pPr>
            <a:r>
              <a:rPr lang="en-GB" sz="1400" dirty="0" smtClean="0">
                <a:latin typeface="Twinkl Cursive Looped" panose="02000000000000000000" pitchFamily="2" charset="0"/>
              </a:rPr>
              <a:t>Exploring what smells we like/ dislike </a:t>
            </a:r>
          </a:p>
        </p:txBody>
      </p:sp>
      <p:sp>
        <p:nvSpPr>
          <p:cNvPr id="11" name="TextBox 10"/>
          <p:cNvSpPr txBox="1"/>
          <p:nvPr/>
        </p:nvSpPr>
        <p:spPr>
          <a:xfrm>
            <a:off x="7663823" y="2523261"/>
            <a:ext cx="4306503" cy="1569660"/>
          </a:xfrm>
          <a:prstGeom prst="rect">
            <a:avLst/>
          </a:prstGeom>
          <a:solidFill>
            <a:schemeClr val="accent4">
              <a:lumMod val="20000"/>
              <a:lumOff val="80000"/>
            </a:schemeClr>
          </a:solidFill>
        </p:spPr>
        <p:txBody>
          <a:bodyPr wrap="square" rtlCol="0">
            <a:spAutoFit/>
          </a:bodyPr>
          <a:lstStyle/>
          <a:p>
            <a:r>
              <a:rPr lang="en-GB" sz="1600" b="1" u="sng" dirty="0" smtClean="0">
                <a:latin typeface="Twinkl Cursive Looped" panose="02000000000000000000" pitchFamily="2" charset="0"/>
              </a:rPr>
              <a:t>Early Maths- </a:t>
            </a:r>
            <a:endParaRPr lang="en-GB" sz="1600" dirty="0">
              <a:latin typeface="Twinkl Cursive Looped" panose="02000000000000000000" pitchFamily="2" charset="0"/>
            </a:endParaRPr>
          </a:p>
          <a:p>
            <a:r>
              <a:rPr lang="en-GB" sz="1600" dirty="0" smtClean="0">
                <a:latin typeface="Twinkl Cursive Looped" panose="02000000000000000000" pitchFamily="2" charset="0"/>
              </a:rPr>
              <a:t>Colours          Patterns        Matching</a:t>
            </a:r>
          </a:p>
          <a:p>
            <a:r>
              <a:rPr lang="en-GB" sz="1600" dirty="0" smtClean="0">
                <a:latin typeface="Twinkl Cursive Looped" panose="02000000000000000000" pitchFamily="2" charset="0"/>
              </a:rPr>
              <a:t>Building Towers        Puzzles        Big/Small</a:t>
            </a:r>
          </a:p>
          <a:p>
            <a:r>
              <a:rPr lang="en-GB" sz="1600" dirty="0" smtClean="0">
                <a:latin typeface="Twinkl Cursive Looped" panose="02000000000000000000" pitchFamily="2" charset="0"/>
              </a:rPr>
              <a:t>Shapes and numbers in the environment </a:t>
            </a:r>
          </a:p>
          <a:p>
            <a:r>
              <a:rPr lang="en-GB" sz="1600" dirty="0" smtClean="0">
                <a:latin typeface="Twinkl Cursive Looped" panose="02000000000000000000" pitchFamily="2" charset="0"/>
              </a:rPr>
              <a:t>Number rhymes/ songs </a:t>
            </a:r>
          </a:p>
          <a:p>
            <a:r>
              <a:rPr lang="en-GB" sz="1600" dirty="0" smtClean="0">
                <a:latin typeface="Twinkl Cursive Looped" panose="02000000000000000000" pitchFamily="2" charset="0"/>
              </a:rPr>
              <a:t>Begin exploring numbers 0-4 </a:t>
            </a:r>
          </a:p>
        </p:txBody>
      </p:sp>
      <p:sp>
        <p:nvSpPr>
          <p:cNvPr id="13" name="TextBox 12"/>
          <p:cNvSpPr txBox="1"/>
          <p:nvPr/>
        </p:nvSpPr>
        <p:spPr>
          <a:xfrm>
            <a:off x="4603526" y="5193075"/>
            <a:ext cx="2983873" cy="1569660"/>
          </a:xfrm>
          <a:prstGeom prst="rect">
            <a:avLst/>
          </a:prstGeom>
          <a:solidFill>
            <a:srgbClr val="CCCCFF"/>
          </a:solidFill>
        </p:spPr>
        <p:txBody>
          <a:bodyPr wrap="square" rtlCol="0">
            <a:spAutoFit/>
          </a:bodyPr>
          <a:lstStyle/>
          <a:p>
            <a:r>
              <a:rPr lang="en-GB" sz="1600" dirty="0" smtClean="0">
                <a:latin typeface="Twinkl Cursive Looped" panose="02000000000000000000" pitchFamily="2" charset="0"/>
              </a:rPr>
              <a:t> </a:t>
            </a:r>
            <a:r>
              <a:rPr lang="en-GB" sz="1600" b="1" u="sng" dirty="0" smtClean="0">
                <a:latin typeface="Twinkl Cursive Looped" panose="02000000000000000000" pitchFamily="2" charset="0"/>
              </a:rPr>
              <a:t>Physical development </a:t>
            </a:r>
            <a:endParaRPr lang="en-GB" sz="1400" b="1" u="sng" dirty="0" smtClean="0">
              <a:latin typeface="Twinkl Cursive Looped" panose="02000000000000000000" pitchFamily="2" charset="0"/>
            </a:endParaRPr>
          </a:p>
          <a:p>
            <a:pPr marL="285750" indent="-285750">
              <a:buFont typeface="Arial" panose="020B0604020202020204" pitchFamily="34" charset="0"/>
              <a:buChar char="•"/>
            </a:pPr>
            <a:r>
              <a:rPr lang="en-GB" sz="1600" dirty="0" smtClean="0">
                <a:latin typeface="Twinkl Cursive Looped" panose="02000000000000000000" pitchFamily="2" charset="0"/>
              </a:rPr>
              <a:t>Sensory circuits</a:t>
            </a:r>
          </a:p>
          <a:p>
            <a:pPr marL="285750" indent="-285750">
              <a:buFont typeface="Arial" panose="020B0604020202020204" pitchFamily="34" charset="0"/>
              <a:buChar char="•"/>
            </a:pPr>
            <a:r>
              <a:rPr lang="en-GB" sz="1600" dirty="0" smtClean="0">
                <a:latin typeface="Twinkl Cursive Looped" panose="02000000000000000000" pitchFamily="2" charset="0"/>
              </a:rPr>
              <a:t>Active hands/dough disco</a:t>
            </a:r>
          </a:p>
          <a:p>
            <a:pPr marL="285750" indent="-285750">
              <a:buFont typeface="Arial" panose="020B0604020202020204" pitchFamily="34" charset="0"/>
              <a:buChar char="•"/>
            </a:pPr>
            <a:r>
              <a:rPr lang="en-GB" sz="1600" dirty="0" smtClean="0">
                <a:latin typeface="Twinkl Cursive Looped" panose="02000000000000000000" pitchFamily="2" charset="0"/>
              </a:rPr>
              <a:t>Physical Literacy</a:t>
            </a:r>
          </a:p>
          <a:p>
            <a:pPr marL="285750" indent="-285750">
              <a:buFont typeface="Arial" panose="020B0604020202020204" pitchFamily="34" charset="0"/>
              <a:buChar char="•"/>
            </a:pPr>
            <a:r>
              <a:rPr lang="en-GB" sz="1600" dirty="0" smtClean="0">
                <a:latin typeface="Twinkl Cursive Looped" panose="02000000000000000000" pitchFamily="2" charset="0"/>
              </a:rPr>
              <a:t>Physiotherapy</a:t>
            </a:r>
          </a:p>
          <a:p>
            <a:pPr marL="285750" indent="-285750">
              <a:buFont typeface="Arial" panose="020B0604020202020204" pitchFamily="34" charset="0"/>
              <a:buChar char="•"/>
            </a:pPr>
            <a:r>
              <a:rPr lang="en-GB" sz="1600" dirty="0" smtClean="0">
                <a:latin typeface="Twinkl Cursive Looped" panose="02000000000000000000" pitchFamily="2" charset="0"/>
              </a:rPr>
              <a:t>Every Child a Mover</a:t>
            </a:r>
          </a:p>
        </p:txBody>
      </p:sp>
      <p:sp>
        <p:nvSpPr>
          <p:cNvPr id="14" name="TextBox 13"/>
          <p:cNvSpPr txBox="1"/>
          <p:nvPr/>
        </p:nvSpPr>
        <p:spPr>
          <a:xfrm>
            <a:off x="184413" y="4958105"/>
            <a:ext cx="4353562" cy="1815882"/>
          </a:xfrm>
          <a:prstGeom prst="rect">
            <a:avLst/>
          </a:prstGeom>
          <a:solidFill>
            <a:srgbClr val="FFCCFF"/>
          </a:solidFill>
        </p:spPr>
        <p:txBody>
          <a:bodyPr wrap="square" rtlCol="0">
            <a:spAutoFit/>
          </a:bodyPr>
          <a:lstStyle/>
          <a:p>
            <a:r>
              <a:rPr lang="en-GB" sz="1400" b="1" u="sng" dirty="0" smtClean="0">
                <a:latin typeface="Twinkl Cursive Looped" panose="02000000000000000000" pitchFamily="2" charset="0"/>
              </a:rPr>
              <a:t>Communication/ Early Literacy </a:t>
            </a:r>
          </a:p>
          <a:p>
            <a:pPr marL="285750" indent="-285750">
              <a:buFont typeface="Arial" panose="020B0604020202020204" pitchFamily="34" charset="0"/>
              <a:buChar char="•"/>
            </a:pPr>
            <a:r>
              <a:rPr lang="en-GB" sz="1400" dirty="0" smtClean="0">
                <a:latin typeface="Twinkl Cursive Looped" panose="02000000000000000000" pitchFamily="2" charset="0"/>
              </a:rPr>
              <a:t>Sensory Choose</a:t>
            </a:r>
          </a:p>
          <a:p>
            <a:pPr marL="285750" indent="-285750">
              <a:buFont typeface="Arial" panose="020B0604020202020204" pitchFamily="34" charset="0"/>
              <a:buChar char="•"/>
            </a:pPr>
            <a:r>
              <a:rPr lang="en-GB" sz="1400" dirty="0" smtClean="0">
                <a:latin typeface="Twinkl Cursive Looped" panose="02000000000000000000" pitchFamily="2" charset="0"/>
              </a:rPr>
              <a:t>Choice boards for snack time, songs/rhymes</a:t>
            </a:r>
          </a:p>
          <a:p>
            <a:pPr marL="285750" indent="-285750">
              <a:buFont typeface="Arial" panose="020B0604020202020204" pitchFamily="34" charset="0"/>
              <a:buChar char="•"/>
            </a:pPr>
            <a:r>
              <a:rPr lang="en-GB" sz="1400" dirty="0" smtClean="0">
                <a:latin typeface="Twinkl Cursive Looped" panose="02000000000000000000" pitchFamily="2" charset="0"/>
              </a:rPr>
              <a:t>Attention Autism- links to science/art/maths</a:t>
            </a:r>
          </a:p>
          <a:p>
            <a:pPr marL="285750" indent="-285750">
              <a:buFont typeface="Arial" panose="020B0604020202020204" pitchFamily="34" charset="0"/>
              <a:buChar char="•"/>
            </a:pPr>
            <a:r>
              <a:rPr lang="en-GB" sz="1400" dirty="0" smtClean="0">
                <a:latin typeface="Twinkl Cursive Looped" panose="02000000000000000000" pitchFamily="2" charset="0"/>
              </a:rPr>
              <a:t>Story massage- link to physical development </a:t>
            </a:r>
          </a:p>
          <a:p>
            <a:pPr marL="285750" indent="-285750">
              <a:buFont typeface="Arial" panose="020B0604020202020204" pitchFamily="34" charset="0"/>
              <a:buChar char="•"/>
            </a:pPr>
            <a:r>
              <a:rPr lang="en-GB" sz="1400" dirty="0" smtClean="0">
                <a:latin typeface="Twinkl Cursive Looped" panose="02000000000000000000" pitchFamily="2" charset="0"/>
              </a:rPr>
              <a:t>PECS/Colourful Semantics/ Makaton </a:t>
            </a:r>
          </a:p>
          <a:p>
            <a:pPr marL="285750" indent="-285750">
              <a:buFont typeface="Arial" panose="020B0604020202020204" pitchFamily="34" charset="0"/>
              <a:buChar char="•"/>
            </a:pPr>
            <a:r>
              <a:rPr lang="en-GB" sz="1400" dirty="0" smtClean="0">
                <a:latin typeface="Twinkl Cursive Looped" panose="02000000000000000000" pitchFamily="2" charset="0"/>
              </a:rPr>
              <a:t>Board books, rhymes, songs, videos</a:t>
            </a:r>
          </a:p>
          <a:p>
            <a:pPr marL="285750" indent="-285750">
              <a:buFont typeface="Arial" panose="020B0604020202020204" pitchFamily="34" charset="0"/>
              <a:buChar char="•"/>
            </a:pPr>
            <a:r>
              <a:rPr lang="en-GB" sz="1400" dirty="0" smtClean="0">
                <a:latin typeface="Twinkl Cursive Looped" panose="02000000000000000000" pitchFamily="2" charset="0"/>
              </a:rPr>
              <a:t>Every Child A Writer- Developing fine motor skills</a:t>
            </a:r>
            <a:endParaRPr lang="en-GB" sz="1400" dirty="0">
              <a:latin typeface="Twinkl Cursive Looped" panose="02000000000000000000" pitchFamily="2" charset="0"/>
            </a:endParaRPr>
          </a:p>
        </p:txBody>
      </p:sp>
      <p:sp>
        <p:nvSpPr>
          <p:cNvPr id="16" name="TextBox 15"/>
          <p:cNvSpPr txBox="1"/>
          <p:nvPr/>
        </p:nvSpPr>
        <p:spPr>
          <a:xfrm>
            <a:off x="10025585" y="5198909"/>
            <a:ext cx="1944741" cy="1569660"/>
          </a:xfrm>
          <a:prstGeom prst="rect">
            <a:avLst/>
          </a:prstGeom>
          <a:solidFill>
            <a:schemeClr val="accent1">
              <a:lumMod val="40000"/>
              <a:lumOff val="60000"/>
            </a:schemeClr>
          </a:solidFill>
        </p:spPr>
        <p:txBody>
          <a:bodyPr wrap="square" rtlCol="0">
            <a:spAutoFit/>
          </a:bodyPr>
          <a:lstStyle/>
          <a:p>
            <a:r>
              <a:rPr lang="en-GB" sz="1600" b="1" u="sng" dirty="0" smtClean="0">
                <a:latin typeface="Twinkl Cursive Looped" panose="02000000000000000000" pitchFamily="2" charset="0"/>
              </a:rPr>
              <a:t>Computing</a:t>
            </a:r>
          </a:p>
          <a:p>
            <a:r>
              <a:rPr lang="en-GB" sz="1600" dirty="0" smtClean="0">
                <a:latin typeface="Twinkl Cursive Looped" panose="02000000000000000000" pitchFamily="2" charset="0"/>
              </a:rPr>
              <a:t>Using </a:t>
            </a:r>
            <a:r>
              <a:rPr lang="en-GB" sz="1600" dirty="0" err="1" smtClean="0">
                <a:latin typeface="Twinkl Cursive Looped" panose="02000000000000000000" pitchFamily="2" charset="0"/>
              </a:rPr>
              <a:t>Ipads</a:t>
            </a:r>
            <a:endParaRPr lang="en-GB" sz="1600" dirty="0" smtClean="0">
              <a:latin typeface="Twinkl Cursive Looped" panose="02000000000000000000" pitchFamily="2" charset="0"/>
            </a:endParaRPr>
          </a:p>
          <a:p>
            <a:r>
              <a:rPr lang="en-GB" sz="1600" dirty="0" smtClean="0">
                <a:latin typeface="Twinkl Cursive Looped" panose="02000000000000000000" pitchFamily="2" charset="0"/>
              </a:rPr>
              <a:t>Choosing Songs/ videos on computers</a:t>
            </a:r>
          </a:p>
          <a:p>
            <a:r>
              <a:rPr lang="en-GB" sz="1600" dirty="0" smtClean="0">
                <a:latin typeface="Twinkl Cursive Looped" panose="02000000000000000000" pitchFamily="2" charset="0"/>
              </a:rPr>
              <a:t>Choose-it maker</a:t>
            </a:r>
          </a:p>
        </p:txBody>
      </p:sp>
      <p:sp>
        <p:nvSpPr>
          <p:cNvPr id="18" name="TextBox 17"/>
          <p:cNvSpPr txBox="1"/>
          <p:nvPr/>
        </p:nvSpPr>
        <p:spPr>
          <a:xfrm>
            <a:off x="7639416" y="4173843"/>
            <a:ext cx="2330364" cy="954107"/>
          </a:xfrm>
          <a:prstGeom prst="rect">
            <a:avLst/>
          </a:prstGeom>
          <a:solidFill>
            <a:srgbClr val="CCFFCC"/>
          </a:solidFill>
        </p:spPr>
        <p:txBody>
          <a:bodyPr wrap="square" rtlCol="0">
            <a:spAutoFit/>
          </a:bodyPr>
          <a:lstStyle/>
          <a:p>
            <a:r>
              <a:rPr lang="en-GB" sz="1400" b="1" u="sng" dirty="0" smtClean="0">
                <a:latin typeface="Twinkl Cursive Looped" panose="02000000000000000000" pitchFamily="2" charset="0"/>
              </a:rPr>
              <a:t>Art</a:t>
            </a:r>
          </a:p>
          <a:p>
            <a:r>
              <a:rPr lang="en-GB" sz="1400" dirty="0" smtClean="0">
                <a:latin typeface="Twinkl Cursive Looped" panose="02000000000000000000" pitchFamily="2" charset="0"/>
              </a:rPr>
              <a:t>Children will be         printing with paint using flowers and plants. </a:t>
            </a:r>
          </a:p>
        </p:txBody>
      </p:sp>
      <p:sp>
        <p:nvSpPr>
          <p:cNvPr id="19" name="TextBox 18"/>
          <p:cNvSpPr txBox="1"/>
          <p:nvPr/>
        </p:nvSpPr>
        <p:spPr>
          <a:xfrm>
            <a:off x="10022769" y="4173843"/>
            <a:ext cx="1952116" cy="1031051"/>
          </a:xfrm>
          <a:prstGeom prst="rect">
            <a:avLst/>
          </a:prstGeom>
          <a:solidFill>
            <a:schemeClr val="bg2">
              <a:lumMod val="90000"/>
            </a:schemeClr>
          </a:solidFill>
        </p:spPr>
        <p:txBody>
          <a:bodyPr wrap="square" rtlCol="0">
            <a:spAutoFit/>
          </a:bodyPr>
          <a:lstStyle/>
          <a:p>
            <a:r>
              <a:rPr lang="en-GB" sz="1600" b="1" u="sng" dirty="0" smtClean="0">
                <a:latin typeface="Twinkl Cursive Looped" panose="02000000000000000000" pitchFamily="2" charset="0"/>
              </a:rPr>
              <a:t>PSHE </a:t>
            </a:r>
          </a:p>
          <a:p>
            <a:r>
              <a:rPr lang="en-GB" sz="1500" dirty="0" smtClean="0">
                <a:latin typeface="Twinkl Cursive Looped" panose="02000000000000000000" pitchFamily="2" charset="0"/>
              </a:rPr>
              <a:t>Building relationships - turn taking/ sharing</a:t>
            </a:r>
            <a:endParaRPr lang="en-GB" sz="1050" dirty="0">
              <a:latin typeface="Twinkl Cursive Looped" panose="02000000000000000000" pitchFamily="2" charset="0"/>
            </a:endParaRPr>
          </a:p>
        </p:txBody>
      </p:sp>
      <p:pic>
        <p:nvPicPr>
          <p:cNvPr id="17" name="Picture 16"/>
          <p:cNvPicPr>
            <a:picLocks noChangeAspect="1"/>
          </p:cNvPicPr>
          <p:nvPr/>
        </p:nvPicPr>
        <p:blipFill>
          <a:blip r:embed="rId2"/>
          <a:stretch>
            <a:fillRect/>
          </a:stretch>
        </p:blipFill>
        <p:spPr>
          <a:xfrm>
            <a:off x="10896203" y="4179486"/>
            <a:ext cx="1019290" cy="356752"/>
          </a:xfrm>
          <a:prstGeom prst="rect">
            <a:avLst/>
          </a:prstGeom>
        </p:spPr>
      </p:pic>
      <p:sp>
        <p:nvSpPr>
          <p:cNvPr id="21" name="TextBox 20"/>
          <p:cNvSpPr txBox="1"/>
          <p:nvPr/>
        </p:nvSpPr>
        <p:spPr>
          <a:xfrm>
            <a:off x="7161768" y="811738"/>
            <a:ext cx="2414623" cy="1615827"/>
          </a:xfrm>
          <a:prstGeom prst="rect">
            <a:avLst/>
          </a:prstGeom>
          <a:solidFill>
            <a:schemeClr val="accent1">
              <a:lumMod val="20000"/>
              <a:lumOff val="80000"/>
            </a:schemeClr>
          </a:solidFill>
        </p:spPr>
        <p:txBody>
          <a:bodyPr wrap="square" rtlCol="0">
            <a:spAutoFit/>
          </a:bodyPr>
          <a:lstStyle/>
          <a:p>
            <a:r>
              <a:rPr lang="en-GB" sz="1500" b="1" u="sng" dirty="0" smtClean="0">
                <a:latin typeface="Twinkl Cursive Looped" panose="02000000000000000000" pitchFamily="2" charset="0"/>
              </a:rPr>
              <a:t>Science</a:t>
            </a:r>
          </a:p>
          <a:p>
            <a:r>
              <a:rPr lang="en-GB" sz="1400" dirty="0" smtClean="0">
                <a:latin typeface="Twinkl Cursive Looped" panose="02000000000000000000" pitchFamily="2" charset="0"/>
              </a:rPr>
              <a:t>Parts of a flower</a:t>
            </a:r>
          </a:p>
          <a:p>
            <a:r>
              <a:rPr lang="en-GB" sz="1400" dirty="0" smtClean="0">
                <a:latin typeface="Twinkl Cursive Looped" panose="02000000000000000000" pitchFamily="2" charset="0"/>
              </a:rPr>
              <a:t>Exploring what plants need to survive why we need them- link to weather </a:t>
            </a:r>
          </a:p>
          <a:p>
            <a:r>
              <a:rPr lang="en-GB" sz="1400" dirty="0" smtClean="0">
                <a:latin typeface="Twinkl Cursive Looped" panose="02000000000000000000" pitchFamily="2" charset="0"/>
              </a:rPr>
              <a:t>Awe &amp; Wonder- Attention Autism/ sensory exploration </a:t>
            </a:r>
          </a:p>
        </p:txBody>
      </p:sp>
      <p:sp>
        <p:nvSpPr>
          <p:cNvPr id="22" name="TextBox 21"/>
          <p:cNvSpPr txBox="1"/>
          <p:nvPr/>
        </p:nvSpPr>
        <p:spPr>
          <a:xfrm>
            <a:off x="4632103" y="811738"/>
            <a:ext cx="2429004" cy="1169551"/>
          </a:xfrm>
          <a:prstGeom prst="rect">
            <a:avLst/>
          </a:prstGeom>
          <a:solidFill>
            <a:srgbClr val="FFCC99"/>
          </a:solidFill>
        </p:spPr>
        <p:txBody>
          <a:bodyPr wrap="square" rtlCol="0">
            <a:spAutoFit/>
          </a:bodyPr>
          <a:lstStyle/>
          <a:p>
            <a:pPr algn="ctr"/>
            <a:r>
              <a:rPr lang="en-GB" sz="1400" b="1" u="sng" dirty="0" smtClean="0">
                <a:latin typeface="Twinkl Cursive Looped" panose="02000000000000000000" pitchFamily="2" charset="0"/>
              </a:rPr>
              <a:t>Key Questions</a:t>
            </a:r>
          </a:p>
          <a:p>
            <a:pPr algn="ctr"/>
            <a:r>
              <a:rPr lang="en-GB" sz="1400" dirty="0" smtClean="0">
                <a:latin typeface="Twinkl Cursive Looped" panose="02000000000000000000" pitchFamily="2" charset="0"/>
              </a:rPr>
              <a:t>How do you make a plant grow?</a:t>
            </a:r>
          </a:p>
          <a:p>
            <a:pPr algn="ctr"/>
            <a:r>
              <a:rPr lang="en-GB" sz="1400" dirty="0" smtClean="0">
                <a:latin typeface="Twinkl Cursive Looped" panose="02000000000000000000" pitchFamily="2" charset="0"/>
              </a:rPr>
              <a:t>What plants can I see?</a:t>
            </a:r>
          </a:p>
          <a:p>
            <a:pPr algn="ctr"/>
            <a:r>
              <a:rPr lang="en-GB" sz="1400" dirty="0" smtClean="0">
                <a:latin typeface="Twinkl Cursive Looped" panose="02000000000000000000" pitchFamily="2" charset="0"/>
              </a:rPr>
              <a:t>What is the weather today? </a:t>
            </a:r>
          </a:p>
        </p:txBody>
      </p:sp>
      <p:pic>
        <p:nvPicPr>
          <p:cNvPr id="23" name="Picture 22" descr="JOB DESCRIPTION"/>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976248" y="109309"/>
            <a:ext cx="1008062" cy="409935"/>
          </a:xfrm>
          <a:prstGeom prst="rect">
            <a:avLst/>
          </a:prstGeom>
          <a:noFill/>
          <a:ln>
            <a:noFill/>
          </a:ln>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624" y="27437"/>
            <a:ext cx="1291979" cy="770391"/>
          </a:xfrm>
          <a:prstGeom prst="rect">
            <a:avLst/>
          </a:prstGeom>
        </p:spPr>
      </p:pic>
      <p:sp>
        <p:nvSpPr>
          <p:cNvPr id="3" name="AutoShape 2" descr="Cute Happy Kids Clipart - All About Me Clip Art, HD Png Download ,  Transparent Png Image - PNGite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4" name="Picture 23"/>
          <p:cNvPicPr>
            <a:picLocks noChangeAspect="1"/>
          </p:cNvPicPr>
          <p:nvPr/>
        </p:nvPicPr>
        <p:blipFill>
          <a:blip r:embed="rId5"/>
          <a:stretch>
            <a:fillRect/>
          </a:stretch>
        </p:blipFill>
        <p:spPr>
          <a:xfrm>
            <a:off x="74130" y="3092048"/>
            <a:ext cx="641044" cy="432085"/>
          </a:xfrm>
          <a:prstGeom prst="rect">
            <a:avLst/>
          </a:prstGeom>
        </p:spPr>
      </p:pic>
      <p:pic>
        <p:nvPicPr>
          <p:cNvPr id="26" name="Picture 25"/>
          <p:cNvPicPr>
            <a:picLocks noChangeAspect="1"/>
          </p:cNvPicPr>
          <p:nvPr/>
        </p:nvPicPr>
        <p:blipFill>
          <a:blip r:embed="rId6"/>
          <a:stretch>
            <a:fillRect/>
          </a:stretch>
        </p:blipFill>
        <p:spPr>
          <a:xfrm>
            <a:off x="7061106" y="5193075"/>
            <a:ext cx="526293" cy="480923"/>
          </a:xfrm>
          <a:prstGeom prst="rect">
            <a:avLst/>
          </a:prstGeom>
        </p:spPr>
      </p:pic>
      <p:pic>
        <p:nvPicPr>
          <p:cNvPr id="28" name="Picture 27"/>
          <p:cNvPicPr>
            <a:picLocks noChangeAspect="1"/>
          </p:cNvPicPr>
          <p:nvPr/>
        </p:nvPicPr>
        <p:blipFill>
          <a:blip r:embed="rId7"/>
          <a:stretch>
            <a:fillRect/>
          </a:stretch>
        </p:blipFill>
        <p:spPr>
          <a:xfrm>
            <a:off x="11425112" y="2532553"/>
            <a:ext cx="520062" cy="481057"/>
          </a:xfrm>
          <a:prstGeom prst="rect">
            <a:avLst/>
          </a:prstGeom>
        </p:spPr>
      </p:pic>
      <p:pic>
        <p:nvPicPr>
          <p:cNvPr id="29" name="Picture 28"/>
          <p:cNvPicPr>
            <a:picLocks noChangeAspect="1"/>
          </p:cNvPicPr>
          <p:nvPr/>
        </p:nvPicPr>
        <p:blipFill>
          <a:blip r:embed="rId8"/>
          <a:stretch>
            <a:fillRect/>
          </a:stretch>
        </p:blipFill>
        <p:spPr>
          <a:xfrm>
            <a:off x="8878595" y="751892"/>
            <a:ext cx="489298" cy="473514"/>
          </a:xfrm>
          <a:prstGeom prst="rect">
            <a:avLst/>
          </a:prstGeom>
        </p:spPr>
      </p:pic>
      <p:pic>
        <p:nvPicPr>
          <p:cNvPr id="30" name="Picture 29"/>
          <p:cNvPicPr>
            <a:picLocks noChangeAspect="1"/>
          </p:cNvPicPr>
          <p:nvPr/>
        </p:nvPicPr>
        <p:blipFill>
          <a:blip r:embed="rId9"/>
          <a:stretch>
            <a:fillRect/>
          </a:stretch>
        </p:blipFill>
        <p:spPr>
          <a:xfrm>
            <a:off x="9500661" y="4166840"/>
            <a:ext cx="459838" cy="479719"/>
          </a:xfrm>
          <a:prstGeom prst="rect">
            <a:avLst/>
          </a:prstGeom>
        </p:spPr>
      </p:pic>
      <p:pic>
        <p:nvPicPr>
          <p:cNvPr id="31" name="Picture 30"/>
          <p:cNvPicPr>
            <a:picLocks noChangeAspect="1"/>
          </p:cNvPicPr>
          <p:nvPr/>
        </p:nvPicPr>
        <p:blipFill>
          <a:blip r:embed="rId10"/>
          <a:stretch>
            <a:fillRect/>
          </a:stretch>
        </p:blipFill>
        <p:spPr>
          <a:xfrm>
            <a:off x="11359522" y="5166666"/>
            <a:ext cx="635392" cy="480724"/>
          </a:xfrm>
          <a:prstGeom prst="rect">
            <a:avLst/>
          </a:prstGeom>
        </p:spPr>
      </p:pic>
      <p:pic>
        <p:nvPicPr>
          <p:cNvPr id="1024" name="Picture 1023"/>
          <p:cNvPicPr>
            <a:picLocks noChangeAspect="1"/>
          </p:cNvPicPr>
          <p:nvPr/>
        </p:nvPicPr>
        <p:blipFill>
          <a:blip r:embed="rId11"/>
          <a:stretch>
            <a:fillRect/>
          </a:stretch>
        </p:blipFill>
        <p:spPr>
          <a:xfrm>
            <a:off x="3970543" y="4842865"/>
            <a:ext cx="574964" cy="574964"/>
          </a:xfrm>
          <a:prstGeom prst="rect">
            <a:avLst/>
          </a:prstGeom>
        </p:spPr>
      </p:pic>
      <p:sp>
        <p:nvSpPr>
          <p:cNvPr id="34" name="TextBox 33"/>
          <p:cNvSpPr txBox="1"/>
          <p:nvPr/>
        </p:nvSpPr>
        <p:spPr>
          <a:xfrm>
            <a:off x="7687088" y="5377740"/>
            <a:ext cx="2282692" cy="1384995"/>
          </a:xfrm>
          <a:prstGeom prst="rect">
            <a:avLst/>
          </a:prstGeom>
          <a:solidFill>
            <a:schemeClr val="accent2">
              <a:lumMod val="20000"/>
              <a:lumOff val="80000"/>
            </a:schemeClr>
          </a:solidFill>
        </p:spPr>
        <p:txBody>
          <a:bodyPr wrap="square" rtlCol="0">
            <a:spAutoFit/>
          </a:bodyPr>
          <a:lstStyle/>
          <a:p>
            <a:r>
              <a:rPr lang="en-GB" sz="1400" b="1" dirty="0" smtClean="0">
                <a:latin typeface="Twinkl Cursive Looped" panose="02000000000000000000" pitchFamily="2" charset="0"/>
              </a:rPr>
              <a:t> </a:t>
            </a:r>
            <a:r>
              <a:rPr lang="en-GB" sz="1400" b="1" u="sng" dirty="0" smtClean="0">
                <a:latin typeface="Twinkl Cursive Looped" panose="02000000000000000000" pitchFamily="2" charset="0"/>
              </a:rPr>
              <a:t>History</a:t>
            </a:r>
          </a:p>
          <a:p>
            <a:r>
              <a:rPr lang="en-GB" sz="1400" dirty="0" smtClean="0">
                <a:latin typeface="Twinkl Cursive Looped" panose="02000000000000000000" pitchFamily="2" charset="0"/>
              </a:rPr>
              <a:t>Children will have a class history book. They will explore their history through what happened in their history.</a:t>
            </a:r>
          </a:p>
        </p:txBody>
      </p:sp>
      <p:pic>
        <p:nvPicPr>
          <p:cNvPr id="1025" name="Picture 1024"/>
          <p:cNvPicPr>
            <a:picLocks noChangeAspect="1"/>
          </p:cNvPicPr>
          <p:nvPr/>
        </p:nvPicPr>
        <p:blipFill>
          <a:blip r:embed="rId12"/>
          <a:stretch>
            <a:fillRect/>
          </a:stretch>
        </p:blipFill>
        <p:spPr>
          <a:xfrm>
            <a:off x="9500661" y="5220775"/>
            <a:ext cx="459838" cy="424006"/>
          </a:xfrm>
          <a:prstGeom prst="rect">
            <a:avLst/>
          </a:prstGeom>
        </p:spPr>
      </p:pic>
      <p:pic>
        <p:nvPicPr>
          <p:cNvPr id="4" name="Picture 3"/>
          <p:cNvPicPr>
            <a:picLocks noChangeAspect="1"/>
          </p:cNvPicPr>
          <p:nvPr/>
        </p:nvPicPr>
        <p:blipFill>
          <a:blip r:embed="rId13"/>
          <a:stretch>
            <a:fillRect/>
          </a:stretch>
        </p:blipFill>
        <p:spPr>
          <a:xfrm>
            <a:off x="5258764" y="2044084"/>
            <a:ext cx="1633367" cy="1824506"/>
          </a:xfrm>
          <a:prstGeom prst="rect">
            <a:avLst/>
          </a:prstGeom>
        </p:spPr>
      </p:pic>
      <p:sp>
        <p:nvSpPr>
          <p:cNvPr id="1027" name="TextBox 1026"/>
          <p:cNvSpPr txBox="1"/>
          <p:nvPr/>
        </p:nvSpPr>
        <p:spPr>
          <a:xfrm>
            <a:off x="6710289" y="3708088"/>
            <a:ext cx="1173018" cy="261610"/>
          </a:xfrm>
          <a:prstGeom prst="rect">
            <a:avLst/>
          </a:prstGeom>
          <a:noFill/>
        </p:spPr>
        <p:txBody>
          <a:bodyPr wrap="square" rtlCol="0">
            <a:spAutoFit/>
          </a:bodyPr>
          <a:lstStyle/>
          <a:p>
            <a:r>
              <a:rPr lang="en-GB" sz="1100" dirty="0" smtClean="0">
                <a:latin typeface="Twinkl Cursive Looped Thin" panose="02000000000000000000" pitchFamily="2" charset="0"/>
              </a:rPr>
              <a:t>Spring term</a:t>
            </a:r>
            <a:endParaRPr lang="en-GB" sz="1100" dirty="0">
              <a:latin typeface="Twinkl Cursive Looped Thin" panose="02000000000000000000" pitchFamily="2" charset="0"/>
            </a:endParaRPr>
          </a:p>
        </p:txBody>
      </p:sp>
      <p:sp>
        <p:nvSpPr>
          <p:cNvPr id="35" name="TextBox 34"/>
          <p:cNvSpPr txBox="1"/>
          <p:nvPr/>
        </p:nvSpPr>
        <p:spPr>
          <a:xfrm>
            <a:off x="4587196" y="4161071"/>
            <a:ext cx="2986183" cy="954107"/>
          </a:xfrm>
          <a:prstGeom prst="rect">
            <a:avLst/>
          </a:prstGeom>
          <a:solidFill>
            <a:srgbClr val="FF7C80"/>
          </a:solidFill>
        </p:spPr>
        <p:txBody>
          <a:bodyPr wrap="square" rtlCol="0">
            <a:spAutoFit/>
          </a:bodyPr>
          <a:lstStyle/>
          <a:p>
            <a:r>
              <a:rPr lang="en-GB" sz="1400" b="1" u="sng" dirty="0" smtClean="0">
                <a:latin typeface="Twinkl Cursive Looped" panose="02000000000000000000" pitchFamily="2" charset="0"/>
              </a:rPr>
              <a:t>      Geography</a:t>
            </a:r>
          </a:p>
          <a:p>
            <a:r>
              <a:rPr lang="en-GB" sz="1400" dirty="0" smtClean="0">
                <a:latin typeface="Twinkl Cursive Looped" panose="02000000000000000000" pitchFamily="2" charset="0"/>
              </a:rPr>
              <a:t>      Children will begin looking at the weather and looking at the 4 seasons </a:t>
            </a:r>
          </a:p>
        </p:txBody>
      </p:sp>
      <p:pic>
        <p:nvPicPr>
          <p:cNvPr id="5" name="Picture 4"/>
          <p:cNvPicPr>
            <a:picLocks noChangeAspect="1"/>
          </p:cNvPicPr>
          <p:nvPr/>
        </p:nvPicPr>
        <p:blipFill>
          <a:blip r:embed="rId14"/>
          <a:stretch>
            <a:fillRect/>
          </a:stretch>
        </p:blipFill>
        <p:spPr>
          <a:xfrm>
            <a:off x="4577915" y="4156484"/>
            <a:ext cx="392895" cy="410102"/>
          </a:xfrm>
          <a:prstGeom prst="rect">
            <a:avLst/>
          </a:prstGeom>
        </p:spPr>
      </p:pic>
      <p:pic>
        <p:nvPicPr>
          <p:cNvPr id="36" name="Picture 35"/>
          <p:cNvPicPr>
            <a:picLocks noChangeAspect="1"/>
          </p:cNvPicPr>
          <p:nvPr/>
        </p:nvPicPr>
        <p:blipFill rotWithShape="1">
          <a:blip r:embed="rId13"/>
          <a:srcRect b="23803"/>
          <a:stretch/>
        </p:blipFill>
        <p:spPr>
          <a:xfrm>
            <a:off x="65624" y="771632"/>
            <a:ext cx="592876" cy="504623"/>
          </a:xfrm>
          <a:prstGeom prst="rect">
            <a:avLst/>
          </a:prstGeom>
        </p:spPr>
      </p:pic>
      <p:pic>
        <p:nvPicPr>
          <p:cNvPr id="8" name="Picture 7"/>
          <p:cNvPicPr>
            <a:picLocks noChangeAspect="1"/>
          </p:cNvPicPr>
          <p:nvPr/>
        </p:nvPicPr>
        <p:blipFill>
          <a:blip r:embed="rId15"/>
          <a:stretch>
            <a:fillRect/>
          </a:stretch>
        </p:blipFill>
        <p:spPr>
          <a:xfrm>
            <a:off x="11341399" y="737861"/>
            <a:ext cx="579882" cy="544619"/>
          </a:xfrm>
          <a:prstGeom prst="rect">
            <a:avLst/>
          </a:prstGeom>
        </p:spPr>
      </p:pic>
    </p:spTree>
    <p:extLst>
      <p:ext uri="{BB962C8B-B14F-4D97-AF65-F5344CB8AC3E}">
        <p14:creationId xmlns:p14="http://schemas.microsoft.com/office/powerpoint/2010/main" val="16328120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371</Words>
  <Application>Microsoft Office PowerPoint</Application>
  <PresentationFormat>Widescreen</PresentationFormat>
  <Paragraphs>56</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Twinkl Cursive Looped</vt:lpstr>
      <vt:lpstr>Twinkl Cursive Looped Thin</vt:lpstr>
      <vt:lpstr>Office Theme</vt:lpstr>
      <vt:lpstr>PowerPoint Presentation</vt:lpstr>
    </vt:vector>
  </TitlesOfParts>
  <Company>L.E.A.D. IT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Linnecor</dc:creator>
  <cp:lastModifiedBy>Natalie Linnecor</cp:lastModifiedBy>
  <cp:revision>1</cp:revision>
  <dcterms:created xsi:type="dcterms:W3CDTF">2023-07-16T19:32:25Z</dcterms:created>
  <dcterms:modified xsi:type="dcterms:W3CDTF">2023-07-16T19:32:34Z</dcterms:modified>
</cp:coreProperties>
</file>