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06/06/2025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06/06/2025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2"/>
            <a:ext cx="2331886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3388778" y="287852"/>
            <a:ext cx="20037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2 Year Olds</a:t>
            </a:r>
            <a:endParaRPr lang="en-GB" sz="1400" b="1" dirty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Medium Term Plan</a:t>
            </a: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Spring Term</a:t>
            </a:r>
            <a:endParaRPr lang="en-GB" sz="1400" b="1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71538" y="1182192"/>
            <a:ext cx="3158216" cy="195877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34310" y="515291"/>
            <a:ext cx="2679090" cy="3385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listen </a:t>
            </a:r>
            <a:r>
              <a:rPr lang="en-GB" sz="1200" dirty="0">
                <a:latin typeface="Letter-join Print Plus 1" panose="02000805000000020003" pitchFamily="50" charset="0"/>
              </a:rPr>
              <a:t>with interest to the noises adults make when they read </a:t>
            </a:r>
            <a:r>
              <a:rPr lang="en-GB" sz="1200" dirty="0" smtClean="0">
                <a:latin typeface="Letter-join Print Plus 1" panose="02000805000000020003" pitchFamily="50" charset="0"/>
              </a:rPr>
              <a:t>stories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show </a:t>
            </a:r>
            <a:r>
              <a:rPr lang="en-GB" sz="1200" dirty="0">
                <a:latin typeface="Letter-join Print Plus 1" panose="02000805000000020003" pitchFamily="50" charset="0"/>
              </a:rPr>
              <a:t>interest in play with sounds, songs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rhymes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understand more complex sentences, e.g. 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Hang you coat away and then </a:t>
            </a:r>
            <a:r>
              <a:rPr lang="en-GB" sz="1200" i="1" dirty="0">
                <a:latin typeface="Letter-join Print Plus 1" panose="02000805000000020003" pitchFamily="50" charset="0"/>
              </a:rPr>
              <a:t>sit on the 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carpet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understands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who, what, where</a:t>
            </a:r>
            <a:r>
              <a:rPr lang="en-GB" sz="1200" dirty="0">
                <a:latin typeface="Letter-join Print Plus 1" panose="02000805000000020003" pitchFamily="50" charset="0"/>
              </a:rPr>
              <a:t> in simple questions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language to share feelings, experiences and thoughts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uses </a:t>
            </a:r>
            <a:r>
              <a:rPr lang="en-GB" sz="1200" dirty="0">
                <a:latin typeface="Letter-join Print Plus 1" panose="02000805000000020003" pitchFamily="50" charset="0"/>
              </a:rPr>
              <a:t>longer sentences (e.g. </a:t>
            </a:r>
            <a:r>
              <a:rPr lang="en-GB" sz="1200" i="1" dirty="0">
                <a:latin typeface="Letter-join Print Plus 1" panose="02000805000000020003" pitchFamily="50" charset="0"/>
              </a:rPr>
              <a:t>Mummy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gonna work</a:t>
            </a:r>
            <a:r>
              <a:rPr lang="en-GB" sz="1200" dirty="0">
                <a:latin typeface="Letter-join Print Plus 1" panose="02000805000000020003" pitchFamily="50" charset="0"/>
              </a:rPr>
              <a:t>)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30686" y="3208082"/>
            <a:ext cx="3157205" cy="35702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Personal, Social and Emotional Development 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separate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carers </a:t>
            </a:r>
            <a:r>
              <a:rPr lang="en-GB" sz="1200" dirty="0">
                <a:latin typeface="Letter-join Print Plus 1" panose="02000805000000020003" pitchFamily="50" charset="0"/>
              </a:rPr>
              <a:t>and explore new situations with support and encouragement from another familiar </a:t>
            </a:r>
            <a:r>
              <a:rPr lang="en-GB" sz="1200" dirty="0" smtClean="0">
                <a:latin typeface="Letter-join Print Plus 1" panose="02000805000000020003" pitchFamily="50" charset="0"/>
              </a:rPr>
              <a:t>adult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seek out </a:t>
            </a:r>
            <a:r>
              <a:rPr lang="en-GB" sz="1200" dirty="0">
                <a:latin typeface="Letter-join Print Plus 1" panose="02000805000000020003" pitchFamily="50" charset="0"/>
              </a:rPr>
              <a:t>others to share experiences with and may choose to play with a familiar friend or </a:t>
            </a:r>
            <a:r>
              <a:rPr lang="en-GB" sz="1200" dirty="0" smtClean="0">
                <a:latin typeface="Letter-join Print Plus 1" panose="02000805000000020003" pitchFamily="50" charset="0"/>
              </a:rPr>
              <a:t>child </a:t>
            </a:r>
            <a:r>
              <a:rPr lang="en-GB" sz="1200" dirty="0">
                <a:latin typeface="Letter-join Print Plus 1" panose="02000805000000020003" pitchFamily="50" charset="0"/>
              </a:rPr>
              <a:t>who has similar </a:t>
            </a:r>
            <a:r>
              <a:rPr lang="en-GB" sz="1200" dirty="0" smtClean="0">
                <a:latin typeface="Letter-join Print Plus 1" panose="02000805000000020003" pitchFamily="50" charset="0"/>
              </a:rPr>
              <a:t>interests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think </a:t>
            </a:r>
            <a:r>
              <a:rPr lang="en-GB" sz="1200" dirty="0">
                <a:latin typeface="Letter-join Print Plus 1" panose="02000805000000020003" pitchFamily="50" charset="0"/>
              </a:rPr>
              <a:t>about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feelings and develop </a:t>
            </a:r>
            <a:r>
              <a:rPr lang="en-GB" sz="1200" dirty="0">
                <a:latin typeface="Letter-join Print Plus 1" panose="02000805000000020003" pitchFamily="50" charset="0"/>
              </a:rPr>
              <a:t>the connections that help </a:t>
            </a:r>
            <a:r>
              <a:rPr lang="en-GB" sz="1200" dirty="0" smtClean="0">
                <a:latin typeface="Letter-join Print Plus 1" panose="02000805000000020003" pitchFamily="50" charset="0"/>
              </a:rPr>
              <a:t>me manage my emotions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respond </a:t>
            </a:r>
            <a:r>
              <a:rPr lang="en-GB" sz="1200" dirty="0">
                <a:latin typeface="Letter-join Print Plus 1" panose="02000805000000020003" pitchFamily="50" charset="0"/>
              </a:rPr>
              <a:t>to the feelings of others, showing concern and offering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comfort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may recognise </a:t>
            </a:r>
            <a:r>
              <a:rPr lang="en-GB" sz="1200" dirty="0">
                <a:latin typeface="Letter-join Print Plus 1" panose="02000805000000020003" pitchFamily="50" charset="0"/>
              </a:rPr>
              <a:t>that some actions can hurt or harm others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beginning to </a:t>
            </a:r>
            <a:r>
              <a:rPr lang="en-GB" sz="1200" dirty="0">
                <a:latin typeface="Letter-join Print Plus 1" panose="02000805000000020003" pitchFamily="50" charset="0"/>
              </a:rPr>
              <a:t>stop </a:t>
            </a:r>
            <a:r>
              <a:rPr lang="en-GB" sz="1200" dirty="0" smtClean="0">
                <a:latin typeface="Letter-join Print Plus 1" panose="02000805000000020003" pitchFamily="50" charset="0"/>
              </a:rPr>
              <a:t>myself from doing something I should not do</a:t>
            </a:r>
          </a:p>
          <a:p>
            <a:endParaRPr lang="en-GB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087891" y="902699"/>
            <a:ext cx="3006071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Physical Development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sit </a:t>
            </a:r>
            <a:r>
              <a:rPr lang="en-GB" sz="1200" dirty="0">
                <a:latin typeface="Letter-join Print Plus 1" panose="02000805000000020003" pitchFamily="50" charset="0"/>
              </a:rPr>
              <a:t>up from lying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down or stand up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sitting.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squat with steadiness to </a:t>
            </a:r>
            <a:r>
              <a:rPr lang="en-GB" sz="1200" dirty="0">
                <a:latin typeface="Letter-join Print Plus 1" panose="02000805000000020003" pitchFamily="50" charset="0"/>
              </a:rPr>
              <a:t>rest or play with </a:t>
            </a:r>
            <a:r>
              <a:rPr lang="en-GB" sz="1200" dirty="0" smtClean="0">
                <a:latin typeface="Letter-join Print Plus 1" panose="02000805000000020003" pitchFamily="50" charset="0"/>
              </a:rPr>
              <a:t>an object </a:t>
            </a:r>
            <a:r>
              <a:rPr lang="en-GB" sz="1200" dirty="0">
                <a:latin typeface="Letter-join Print Plus 1" panose="02000805000000020003" pitchFamily="50" charset="0"/>
              </a:rPr>
              <a:t>on the ground,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rise to my </a:t>
            </a:r>
            <a:r>
              <a:rPr lang="en-GB" sz="1200" dirty="0">
                <a:latin typeface="Letter-join Print Plus 1" panose="02000805000000020003" pitchFamily="50" charset="0"/>
              </a:rPr>
              <a:t>feet without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using my  hands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walk, run and climb on different levels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surfaces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wheeled </a:t>
            </a:r>
            <a:r>
              <a:rPr lang="en-GB" sz="1200" dirty="0">
                <a:latin typeface="Letter-join Print Plus 1" panose="02000805000000020003" pitchFamily="50" charset="0"/>
              </a:rPr>
              <a:t>toys with increasing skill such as pedalling, </a:t>
            </a:r>
            <a:r>
              <a:rPr lang="en-GB" sz="1200" dirty="0" smtClean="0">
                <a:latin typeface="Letter-join Print Plus 1" panose="02000805000000020003" pitchFamily="50" charset="0"/>
              </a:rPr>
              <a:t>balancing and holding </a:t>
            </a:r>
            <a:r>
              <a:rPr lang="en-GB" sz="1200" dirty="0">
                <a:latin typeface="Letter-join Print Plus 1" panose="02000805000000020003" pitchFamily="50" charset="0"/>
              </a:rPr>
              <a:t>handlebars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show </a:t>
            </a:r>
            <a:r>
              <a:rPr lang="en-GB" sz="1200" dirty="0">
                <a:latin typeface="Letter-join Print Plus 1" panose="02000805000000020003" pitchFamily="50" charset="0"/>
              </a:rPr>
              <a:t>increasing control in holding, using and manipulating a range of tools and objects such as tambourines, jugs, hammers, and mark making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tools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able to feed myself independently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developing an increasing </a:t>
            </a:r>
            <a:r>
              <a:rPr lang="en-GB" sz="1200" dirty="0">
                <a:latin typeface="Letter-join Print Plus 1" panose="02000805000000020003" pitchFamily="50" charset="0"/>
              </a:rPr>
              <a:t>understanding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bowel </a:t>
            </a:r>
            <a:r>
              <a:rPr lang="en-GB" sz="1200" dirty="0">
                <a:latin typeface="Letter-join Print Plus 1" panose="02000805000000020003" pitchFamily="50" charset="0"/>
              </a:rPr>
              <a:t>and bladder urges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starting </a:t>
            </a:r>
            <a:r>
              <a:rPr lang="en-GB" sz="1200" dirty="0">
                <a:latin typeface="Letter-join Print Plus 1" panose="02000805000000020003" pitchFamily="50" charset="0"/>
              </a:rPr>
              <a:t>to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communicate my </a:t>
            </a:r>
            <a:r>
              <a:rPr lang="en-GB" sz="1200" dirty="0">
                <a:latin typeface="Letter-join Print Plus 1" panose="02000805000000020003" pitchFamily="50" charset="0"/>
              </a:rPr>
              <a:t>need for </a:t>
            </a:r>
            <a:r>
              <a:rPr lang="en-GB" sz="1200" dirty="0" smtClean="0">
                <a:latin typeface="Letter-join Print Plus 1" panose="02000805000000020003" pitchFamily="50" charset="0"/>
              </a:rPr>
              <a:t>the toilet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support an adult with my self- care skills and I am becoming increasingly independent at putting </a:t>
            </a:r>
            <a:r>
              <a:rPr lang="en-GB" sz="1200" dirty="0">
                <a:latin typeface="Letter-join Print Plus 1" panose="02000805000000020003" pitchFamily="50" charset="0"/>
              </a:rPr>
              <a:t>on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taking </a:t>
            </a:r>
            <a:r>
              <a:rPr lang="en-GB" sz="1200" dirty="0">
                <a:latin typeface="Letter-join Print Plus 1" panose="02000805000000020003" pitchFamily="50" charset="0"/>
              </a:rPr>
              <a:t>off simple clothing items such as hats, unzipped jackets, wellington </a:t>
            </a:r>
            <a:r>
              <a:rPr lang="en-GB" sz="1200" dirty="0" smtClean="0">
                <a:latin typeface="Letter-join Print Plus 1" panose="02000805000000020003" pitchFamily="50" charset="0"/>
              </a:rPr>
              <a:t>boots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955" y="4746728"/>
            <a:ext cx="2659445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Jump in giant puddles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Play in the snow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Run through the forest school area</a:t>
            </a:r>
          </a:p>
        </p:txBody>
      </p:sp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7272"/>
            <a:ext cx="2726162" cy="79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Places to Find Free Fall Leaves Clip Art Imag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587" y="160915"/>
            <a:ext cx="594123" cy="59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7368" y="1262210"/>
            <a:ext cx="451605" cy="538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0825" y="1242449"/>
            <a:ext cx="535090" cy="5242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31822" y="1261481"/>
            <a:ext cx="429678" cy="5347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721" y="1251850"/>
            <a:ext cx="474932" cy="53544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81137" y="1880311"/>
            <a:ext cx="470977" cy="466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01046" y="1868218"/>
            <a:ext cx="533582" cy="4793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41866" y="1872094"/>
            <a:ext cx="562603" cy="5556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47960" y="1850775"/>
            <a:ext cx="672527" cy="5769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93292" y="2456593"/>
            <a:ext cx="497036" cy="57440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11298" y="2516528"/>
            <a:ext cx="861001" cy="5579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47960" y="2497511"/>
            <a:ext cx="571164" cy="5876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Props1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43E32C-63BE-42E3-A2B5-C7269E7D3B3E}">
  <ds:schemaRefs>
    <ds:schemaRef ds:uri="http://schemas.microsoft.com/office/infopath/2007/PartnerControls"/>
    <ds:schemaRef ds:uri="3262177e-16a3-49dc-bf94-be9f058d24fa"/>
    <ds:schemaRef ds:uri="http://purl.org/dc/elements/1.1/"/>
    <ds:schemaRef ds:uri="http://schemas.microsoft.com/office/2006/metadata/properties"/>
    <ds:schemaRef ds:uri="http://purl.org/dc/terms/"/>
    <ds:schemaRef ds:uri="6d018340-fcc6-4879-b5a3-eb7ef424df6b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3608</TotalTime>
  <Words>374</Words>
  <Application>Microsoft Office PowerPoint</Application>
  <PresentationFormat>On-screen Show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Letter-join Basic 8</vt:lpstr>
      <vt:lpstr>Letter-join Print Plus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141</cp:revision>
  <dcterms:created xsi:type="dcterms:W3CDTF">2017-06-11T10:50:31Z</dcterms:created>
  <dcterms:modified xsi:type="dcterms:W3CDTF">2025-06-06T09:16:18Z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