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CCFF"/>
    <a:srgbClr val="DBB8EE"/>
    <a:srgbClr val="B6B3DF"/>
    <a:srgbClr val="FEF9B4"/>
    <a:srgbClr val="FF604F"/>
    <a:srgbClr val="FFB3AB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969E2D-C0B6-D1A1-7212-E40876A62D91}" v="17" dt="2024-04-14T12:03:53.2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Woolnough" userId="S::s.woolnough@arboretum.derby.sch.uk::71fd7eee-22b7-40d5-9ba9-b78651b117aa" providerId="AD" clId="Web-{66969E2D-C0B6-D1A1-7212-E40876A62D91}"/>
    <pc:docChg chg="modSld">
      <pc:chgData name="Sarah Woolnough" userId="S::s.woolnough@arboretum.derby.sch.uk::71fd7eee-22b7-40d5-9ba9-b78651b117aa" providerId="AD" clId="Web-{66969E2D-C0B6-D1A1-7212-E40876A62D91}" dt="2024-04-14T12:03:53.290" v="12"/>
      <pc:docMkLst>
        <pc:docMk/>
      </pc:docMkLst>
      <pc:sldChg chg="delSp modSp">
        <pc:chgData name="Sarah Woolnough" userId="S::s.woolnough@arboretum.derby.sch.uk::71fd7eee-22b7-40d5-9ba9-b78651b117aa" providerId="AD" clId="Web-{66969E2D-C0B6-D1A1-7212-E40876A62D91}" dt="2024-04-14T12:03:53.290" v="12"/>
        <pc:sldMkLst>
          <pc:docMk/>
          <pc:sldMk cId="0" sldId="256"/>
        </pc:sldMkLst>
        <pc:spChg chg="del">
          <ac:chgData name="Sarah Woolnough" userId="S::s.woolnough@arboretum.derby.sch.uk::71fd7eee-22b7-40d5-9ba9-b78651b117aa" providerId="AD" clId="Web-{66969E2D-C0B6-D1A1-7212-E40876A62D91}" dt="2024-04-14T12:03:37.554" v="2"/>
          <ac:spMkLst>
            <pc:docMk/>
            <pc:sldMk cId="0" sldId="256"/>
            <ac:spMk id="6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3.555" v="5"/>
          <ac:spMkLst>
            <pc:docMk/>
            <pc:sldMk cId="0" sldId="256"/>
            <ac:spMk id="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7.508" v="8"/>
          <ac:spMkLst>
            <pc:docMk/>
            <pc:sldMk cId="0" sldId="256"/>
            <ac:spMk id="9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2.258" v="4"/>
          <ac:spMkLst>
            <pc:docMk/>
            <pc:sldMk cId="0" sldId="256"/>
            <ac:spMk id="10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53.290" v="12"/>
          <ac:spMkLst>
            <pc:docMk/>
            <pc:sldMk cId="0" sldId="256"/>
            <ac:spMk id="11" creationId="{00000000-0000-0000-0000-000000000000}"/>
          </ac:spMkLst>
        </pc:spChg>
        <pc:spChg chg="del">
          <ac:chgData name="Sarah Woolnough" userId="S::s.woolnough@arboretum.derby.sch.uk::71fd7eee-22b7-40d5-9ba9-b78651b117aa" providerId="AD" clId="Web-{66969E2D-C0B6-D1A1-7212-E40876A62D91}" dt="2024-04-14T12:03:40.008" v="3"/>
          <ac:spMkLst>
            <pc:docMk/>
            <pc:sldMk cId="0" sldId="256"/>
            <ac:spMk id="28" creationId="{00000000-0000-0000-0000-000000000000}"/>
          </ac:spMkLst>
        </pc:spChg>
        <pc:spChg chg="del mod">
          <ac:chgData name="Sarah Woolnough" userId="S::s.woolnough@arboretum.derby.sch.uk::71fd7eee-22b7-40d5-9ba9-b78651b117aa" providerId="AD" clId="Web-{66969E2D-C0B6-D1A1-7212-E40876A62D91}" dt="2024-04-14T12:03:44.930" v="6"/>
          <ac:spMkLst>
            <pc:docMk/>
            <pc:sldMk cId="0" sldId="256"/>
            <ac:spMk id="1127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A0B72-3420-419A-8665-973951373B45}" type="datetimeFigureOut">
              <a:rPr lang="en-GB" smtClean="0"/>
              <a:t>02/11/2025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008512-ACF8-493E-8089-E482CCC28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383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008512-ACF8-493E-8089-E482CCC28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820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E1A50-4B1D-4681-9FC5-018FE340E6F3}" type="datetimeFigureOut">
              <a:rPr lang="en-GB" smtClean="0"/>
              <a:pPr/>
              <a:t>02/11/2025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932C8-0867-4E6A-8CEA-F54B42D6043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75856" y="246562"/>
            <a:ext cx="2331886" cy="773628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3556803" y="246562"/>
            <a:ext cx="186632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 </a:t>
            </a: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Once Upon a Time </a:t>
            </a:r>
            <a:endParaRPr lang="en-GB" sz="16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algn="ctr"/>
            <a:r>
              <a:rPr lang="en-GB" sz="1600" b="1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Autumn 2</a:t>
            </a:r>
          </a:p>
          <a:p>
            <a:pPr algn="ctr"/>
            <a:endParaRPr lang="en-GB" sz="1400" b="1" dirty="0">
              <a:solidFill>
                <a:schemeClr val="accent3"/>
              </a:solidFill>
              <a:latin typeface="Letter-join Basic 8" panose="02000505000000020003" pitchFamily="50" charset="0"/>
            </a:endParaRPr>
          </a:p>
        </p:txBody>
      </p:sp>
      <p:pic>
        <p:nvPicPr>
          <p:cNvPr id="1026" name="Picture 2" descr="Arboretum_line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60915"/>
            <a:ext cx="1689452" cy="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75856" y="1182192"/>
            <a:ext cx="2425711" cy="1026933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50813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21305" y="246562"/>
            <a:ext cx="2973482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Communication and Language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pPr lvl="0"/>
            <a:r>
              <a:rPr lang="en-GB" sz="1200" dirty="0" smtClean="0">
                <a:latin typeface="Letter-join Basic 8" panose="02000505000000020003" pitchFamily="50" charset="0"/>
              </a:rPr>
              <a:t>l </a:t>
            </a:r>
            <a:r>
              <a:rPr lang="en-GB" sz="1200" dirty="0">
                <a:latin typeface="Letter-join Basic 8" panose="02000505000000020003" pitchFamily="50" charset="0"/>
              </a:rPr>
              <a:t>will </a:t>
            </a:r>
            <a:r>
              <a:rPr lang="en-GB" sz="1200" dirty="0" smtClean="0">
                <a:latin typeface="Letter-join Basic 8" panose="02000505000000020003" pitchFamily="50" charset="0"/>
              </a:rPr>
              <a:t>listen </a:t>
            </a:r>
            <a:r>
              <a:rPr lang="en-GB" sz="1200" dirty="0" smtClean="0">
                <a:latin typeface="Letter-join Basic 8" panose="02000505000000020003" pitchFamily="50" charset="0"/>
              </a:rPr>
              <a:t>to stories and </a:t>
            </a:r>
            <a:r>
              <a:rPr lang="en-GB" sz="1200" dirty="0" smtClean="0">
                <a:latin typeface="Letter-join Basic 8" panose="02000505000000020003" pitchFamily="50" charset="0"/>
              </a:rPr>
              <a:t>rhymes</a:t>
            </a:r>
          </a:p>
          <a:p>
            <a:pPr lvl="0"/>
            <a:r>
              <a:rPr lang="en-GB" sz="1200" dirty="0" smtClean="0">
                <a:latin typeface="Letter-join Basic 8" panose="02000505000000020003" pitchFamily="50" charset="0"/>
              </a:rPr>
              <a:t>I will listen to others in 1:1 or small groups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l will </a:t>
            </a:r>
            <a:r>
              <a:rPr lang="en-GB" sz="1200" dirty="0" smtClean="0">
                <a:latin typeface="Letter-join Basic 8" panose="02000505000000020003" pitchFamily="50" charset="0"/>
              </a:rPr>
              <a:t>listen </a:t>
            </a:r>
            <a:r>
              <a:rPr lang="en-GB" sz="1200" dirty="0">
                <a:latin typeface="Letter-join Basic 8" panose="02000505000000020003" pitchFamily="50" charset="0"/>
              </a:rPr>
              <a:t>to </a:t>
            </a:r>
            <a:r>
              <a:rPr lang="en-GB" sz="1200" dirty="0" smtClean="0">
                <a:latin typeface="Letter-join Basic 8" panose="02000505000000020003" pitchFamily="50" charset="0"/>
              </a:rPr>
              <a:t>instructions</a:t>
            </a:r>
            <a:endParaRPr lang="en-GB" sz="1200" dirty="0">
              <a:latin typeface="Letter-join Plus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l will </a:t>
            </a:r>
            <a:r>
              <a:rPr lang="en-GB" sz="1200" dirty="0" smtClean="0">
                <a:latin typeface="Letter-join Basic 8" panose="02000505000000020003" pitchFamily="50" charset="0"/>
              </a:rPr>
              <a:t>listen </a:t>
            </a:r>
            <a:r>
              <a:rPr lang="en-GB" sz="1200" dirty="0" smtClean="0">
                <a:latin typeface="Letter-join Basic 8" panose="02000505000000020003" pitchFamily="50" charset="0"/>
              </a:rPr>
              <a:t>during adult led </a:t>
            </a:r>
            <a:r>
              <a:rPr lang="en-GB" sz="1200" dirty="0" smtClean="0">
                <a:latin typeface="Letter-join Basic 8" panose="02000505000000020003" pitchFamily="50" charset="0"/>
              </a:rPr>
              <a:t>activities</a:t>
            </a:r>
          </a:p>
          <a:p>
            <a:r>
              <a:rPr lang="en-GB" sz="1200" dirty="0">
                <a:latin typeface="Letter-join Basic 8" panose="02000505000000020003" pitchFamily="50" charset="0"/>
              </a:rPr>
              <a:t>I will understand what we use objects for </a:t>
            </a:r>
            <a:r>
              <a:rPr lang="en-GB" sz="1200" dirty="0">
                <a:latin typeface="Letter-join Basic 8" panose="02000505000000020003" pitchFamily="50" charset="0"/>
              </a:rPr>
              <a:t>e.g</a:t>
            </a:r>
            <a:r>
              <a:rPr lang="en-GB" sz="1200" dirty="0">
                <a:latin typeface="Letter-join Basic 8" panose="02000505000000020003" pitchFamily="50" charset="0"/>
              </a:rPr>
              <a:t> using scissors to cut with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</a:t>
            </a:r>
            <a:r>
              <a:rPr lang="en-GB" sz="1200" dirty="0">
                <a:latin typeface="Letter-join Basic 8" panose="02000505000000020003" pitchFamily="50" charset="0"/>
              </a:rPr>
              <a:t>will learn new vocabulary 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familiar songs and rhymes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express my point of </a:t>
            </a:r>
            <a:r>
              <a:rPr lang="en-GB" sz="1200" dirty="0" smtClean="0">
                <a:latin typeface="Letter-join Basic 8" panose="02000505000000020003" pitchFamily="50" charset="0"/>
              </a:rPr>
              <a:t>view</a:t>
            </a:r>
            <a:endParaRPr lang="en-GB" sz="1200" dirty="0">
              <a:latin typeface="Letter-join Basic 8" panose="02000505000000020003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38719" y="2481073"/>
            <a:ext cx="2973700" cy="249299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Personal, Social and Emotional Development </a:t>
            </a:r>
          </a:p>
          <a:p>
            <a:r>
              <a:rPr lang="en-GB" sz="1200" dirty="0">
                <a:latin typeface="Letter-join Basic 8" panose="02000505000000020003" pitchFamily="50" charset="0"/>
              </a:rPr>
              <a:t>I will begin to understand our school rules and begin to follow them with support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</a:t>
            </a:r>
            <a:r>
              <a:rPr lang="en-GB" sz="1200" dirty="0" smtClean="0">
                <a:latin typeface="Letter-join Basic 8" panose="02000505000000020003" pitchFamily="50" charset="0"/>
              </a:rPr>
              <a:t>will begin </a:t>
            </a:r>
            <a:r>
              <a:rPr lang="en-GB" sz="1200" dirty="0">
                <a:latin typeface="Letter-join Basic 8" panose="02000505000000020003" pitchFamily="50" charset="0"/>
              </a:rPr>
              <a:t>to learn about feelings and emotions through stories 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US" sz="1200" dirty="0" smtClean="0">
                <a:latin typeface="Letter-join Basic 8" panose="02000505000000020003" pitchFamily="50" charset="0"/>
              </a:rPr>
              <a:t>I </a:t>
            </a:r>
            <a:r>
              <a:rPr lang="en-US" sz="1200" dirty="0" smtClean="0">
                <a:latin typeface="Letter-join Basic 8" panose="02000505000000020003" pitchFamily="50" charset="0"/>
              </a:rPr>
              <a:t>will </a:t>
            </a:r>
            <a:r>
              <a:rPr lang="en-US" sz="1200" dirty="0" smtClean="0">
                <a:latin typeface="Letter-join Basic 8" panose="02000505000000020003" pitchFamily="50" charset="0"/>
              </a:rPr>
              <a:t>seek out companionship with adults and begin to share my experiences with other children</a:t>
            </a:r>
          </a:p>
          <a:p>
            <a:r>
              <a:rPr lang="en-GB" sz="1200" dirty="0" smtClean="0">
                <a:latin typeface="Letter-join Plus 8" panose="02000505000000020003" pitchFamily="50" charset="0"/>
              </a:rPr>
              <a:t>I will develop a sense of responsibility and enjoy being a valued member of our Nursery</a:t>
            </a:r>
            <a:endParaRPr lang="en-GB" sz="1200" dirty="0" smtClean="0">
              <a:latin typeface="Letter-join Plus 8" panose="02000505000000020003" pitchFamily="50" charset="0"/>
            </a:endParaRPr>
          </a:p>
          <a:p>
            <a:r>
              <a:rPr lang="en-GB" sz="1200" dirty="0">
                <a:latin typeface="Letter-join Basic 8" panose="02000505000000020003" pitchFamily="50" charset="0"/>
              </a:rPr>
              <a:t>I will use the toilet </a:t>
            </a:r>
            <a:r>
              <a:rPr lang="en-GB" sz="1200" dirty="0" smtClean="0">
                <a:latin typeface="Letter-join Basic 8" panose="02000505000000020003" pitchFamily="50" charset="0"/>
              </a:rPr>
              <a:t>independently but may need reminders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8716" y="2632745"/>
            <a:ext cx="3006071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Physical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Development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Gross Motor </a:t>
            </a:r>
          </a:p>
          <a:p>
            <a:r>
              <a:rPr lang="en-GB" sz="1200" dirty="0" smtClean="0">
                <a:latin typeface="Letter-join Plus 8" panose="02000505000000020003" pitchFamily="50" charset="0"/>
              </a:rPr>
              <a:t>I </a:t>
            </a:r>
            <a:r>
              <a:rPr lang="en-GB" sz="1200" dirty="0" smtClean="0">
                <a:latin typeface="Letter-join Plus 8" panose="02000505000000020003" pitchFamily="50" charset="0"/>
              </a:rPr>
              <a:t>can </a:t>
            </a:r>
            <a:r>
              <a:rPr lang="en-GB" sz="1200" dirty="0">
                <a:latin typeface="Letter-join Plus 8" panose="02000505000000020003" pitchFamily="50" charset="0"/>
              </a:rPr>
              <a:t>walk up and down steps and stairs, or </a:t>
            </a:r>
            <a:r>
              <a:rPr lang="en-GB" sz="1200" dirty="0" smtClean="0">
                <a:latin typeface="Letter-join Plus 8" panose="02000505000000020003" pitchFamily="50" charset="0"/>
              </a:rPr>
              <a:t>use climbing </a:t>
            </a:r>
            <a:r>
              <a:rPr lang="en-GB" sz="1200" dirty="0">
                <a:latin typeface="Letter-join Plus 8" panose="02000505000000020003" pitchFamily="50" charset="0"/>
              </a:rPr>
              <a:t>apparatus using alternate </a:t>
            </a:r>
            <a:r>
              <a:rPr lang="en-GB" sz="1200" dirty="0" smtClean="0">
                <a:latin typeface="Letter-join Plus 8" panose="02000505000000020003" pitchFamily="50" charset="0"/>
              </a:rPr>
              <a:t>feet</a:t>
            </a:r>
          </a:p>
          <a:p>
            <a:r>
              <a:rPr lang="en-GB" sz="1200" dirty="0" smtClean="0">
                <a:latin typeface="Letter-join Plus 8" panose="02000505000000020003" pitchFamily="50" charset="0"/>
              </a:rPr>
              <a:t>I can maintain balance when walking down steps or slopes whilst carrying an object</a:t>
            </a:r>
          </a:p>
          <a:p>
            <a:endParaRPr lang="en-GB" sz="1200" dirty="0">
              <a:latin typeface="Letter-join Plus 8" panose="02000505000000020003" pitchFamily="50" charset="0"/>
            </a:endParaRPr>
          </a:p>
          <a:p>
            <a:r>
              <a:rPr lang="en-GB" sz="1200" b="1" u="sng" dirty="0">
                <a:solidFill>
                  <a:schemeClr val="accent3"/>
                </a:solidFill>
                <a:latin typeface="Letter-join Basic 8" panose="02000505000000020003" pitchFamily="50" charset="0"/>
              </a:rPr>
              <a:t>Fine Motor</a:t>
            </a:r>
          </a:p>
          <a:p>
            <a:r>
              <a:rPr lang="en-US" sz="1200" dirty="0" smtClean="0">
                <a:latin typeface="Letter-join Plus 8" panose="02000505000000020003" pitchFamily="50" charset="0"/>
              </a:rPr>
              <a:t>I </a:t>
            </a:r>
            <a:r>
              <a:rPr lang="en-US" sz="1200" dirty="0" smtClean="0">
                <a:latin typeface="Letter-join Plus 8" panose="02000505000000020003" pitchFamily="50" charset="0"/>
              </a:rPr>
              <a:t>will </a:t>
            </a:r>
            <a:r>
              <a:rPr lang="en-US" sz="1200" dirty="0">
                <a:latin typeface="Letter-join Plus 8" panose="02000505000000020003" pitchFamily="50" charset="0"/>
              </a:rPr>
              <a:t>fit jigsaw pieces </a:t>
            </a:r>
            <a:r>
              <a:rPr lang="en-US" sz="1200" dirty="0" smtClean="0">
                <a:latin typeface="Letter-join Plus 8" panose="02000505000000020003" pitchFamily="50" charset="0"/>
              </a:rPr>
              <a:t>together</a:t>
            </a:r>
          </a:p>
          <a:p>
            <a:r>
              <a:rPr lang="en-US" sz="1200" dirty="0" smtClean="0">
                <a:latin typeface="Letter-join Plus 8" panose="02000505000000020003" pitchFamily="50" charset="0"/>
              </a:rPr>
              <a:t>I will </a:t>
            </a:r>
            <a:r>
              <a:rPr lang="en-US" sz="1200" dirty="0">
                <a:latin typeface="Letter-join Plus 8" panose="02000505000000020003" pitchFamily="50" charset="0"/>
              </a:rPr>
              <a:t>use a pincer grasp to pick up small objects </a:t>
            </a:r>
            <a:endParaRPr lang="en-US" sz="1200" dirty="0" smtClean="0">
              <a:latin typeface="Letter-join Plus 8" panose="02000505000000020003" pitchFamily="50" charset="0"/>
            </a:endParaRPr>
          </a:p>
          <a:p>
            <a:r>
              <a:rPr lang="en-GB" sz="1200" dirty="0">
                <a:latin typeface="Letter-join Plus 8" panose="02000505000000020003" pitchFamily="50" charset="0"/>
              </a:rPr>
              <a:t>Children will use one handed tools and equipment, e.g. make snips in paper with </a:t>
            </a:r>
            <a:r>
              <a:rPr lang="en-GB" sz="1200" dirty="0" smtClean="0">
                <a:latin typeface="Letter-join Plus 8" panose="02000505000000020003" pitchFamily="50" charset="0"/>
              </a:rPr>
              <a:t>scissors</a:t>
            </a:r>
            <a:endParaRPr lang="en-GB" sz="12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69198" y="832820"/>
            <a:ext cx="2854958" cy="28623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Literacy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</a:t>
            </a:r>
            <a:r>
              <a:rPr lang="en-GB" sz="1200" dirty="0" smtClean="0">
                <a:latin typeface="Letter-join Basic 8" panose="02000505000000020003" pitchFamily="50" charset="0"/>
              </a:rPr>
              <a:t>listen </a:t>
            </a:r>
            <a:r>
              <a:rPr lang="en-GB" sz="1200" dirty="0" smtClean="0">
                <a:latin typeface="Letter-join Basic 8" panose="02000505000000020003" pitchFamily="50" charset="0"/>
              </a:rPr>
              <a:t>to stories and poems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familiar rhymes and stories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</a:t>
            </a:r>
            <a:r>
              <a:rPr lang="en-GB" sz="1200" dirty="0" smtClean="0">
                <a:latin typeface="Letter-join Basic 8" panose="02000505000000020003" pitchFamily="50" charset="0"/>
              </a:rPr>
              <a:t>look </a:t>
            </a:r>
            <a:r>
              <a:rPr lang="en-GB" sz="1200" dirty="0" smtClean="0">
                <a:latin typeface="Letter-join Basic 8" panose="02000505000000020003" pitchFamily="50" charset="0"/>
              </a:rPr>
              <a:t>at and hold books independently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Little </a:t>
            </a:r>
            <a:r>
              <a:rPr lang="en-GB" sz="1200" dirty="0" smtClean="0">
                <a:latin typeface="Letter-join Basic 8" panose="02000505000000020003" pitchFamily="50" charset="0"/>
              </a:rPr>
              <a:t>Wandle</a:t>
            </a:r>
            <a:r>
              <a:rPr lang="en-GB" sz="1200" dirty="0" smtClean="0">
                <a:latin typeface="Letter-join Basic 8" panose="02000505000000020003" pitchFamily="50" charset="0"/>
              </a:rPr>
              <a:t> – I will take part in my daily Rhyme Time lesson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show awareness of rhyme, and alliteration 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clap the syllables in words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learn the sounds -</a:t>
            </a:r>
            <a:r>
              <a:rPr lang="pt-BR" sz="1200" dirty="0">
                <a:latin typeface="Letter-join Plus 8" panose="02000505000000020003" pitchFamily="50" charset="0"/>
              </a:rPr>
              <a:t>s a t p i n m </a:t>
            </a:r>
            <a:endParaRPr lang="en-GB" sz="1200" dirty="0" smtClean="0">
              <a:latin typeface="Letter-join Plus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sometimes give meaning to the marks I make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69198" y="4260136"/>
            <a:ext cx="2893117" cy="2462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Mathematics</a:t>
            </a:r>
          </a:p>
          <a:p>
            <a:endParaRPr lang="en-GB" sz="11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compare two groups of objects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explore and play with shapes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join in with patterns in songs and stories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use number names and language within my play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begin to say 1,2 and 3 in the correct order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may begin to </a:t>
            </a:r>
            <a:r>
              <a:rPr lang="en-GB" sz="1200" dirty="0" smtClean="0">
                <a:latin typeface="Letter-join Basic 8" panose="02000505000000020003" pitchFamily="50" charset="0"/>
              </a:rPr>
              <a:t>subitise</a:t>
            </a:r>
            <a:r>
              <a:rPr lang="en-GB" sz="1200" dirty="0" smtClean="0">
                <a:latin typeface="Letter-join Basic 8" panose="02000505000000020003" pitchFamily="50" charset="0"/>
              </a:rPr>
              <a:t> 1,2 or 3 objects</a:t>
            </a:r>
            <a:r>
              <a:rPr lang="en-GB" sz="1200" dirty="0" smtClean="0">
                <a:latin typeface="Twinkl" panose="02000000000000000000" pitchFamily="2" charset="0"/>
              </a:rPr>
              <a:t> </a:t>
            </a:r>
            <a:endParaRPr lang="en-GB" sz="1200" dirty="0">
              <a:latin typeface="Twinkl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0441" y="5604840"/>
            <a:ext cx="2897644" cy="1015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Enrichment 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listen to a storyteller 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 will attend a Story Time session with my Parent or Carer</a:t>
            </a:r>
            <a:endParaRPr lang="en-GB" sz="1200" dirty="0" smtClean="0">
              <a:latin typeface="Letter-join Basic 8" panose="02000505000000020003" pitchFamily="50" charset="0"/>
            </a:endParaRPr>
          </a:p>
        </p:txBody>
      </p:sp>
      <p:pic>
        <p:nvPicPr>
          <p:cNvPr id="1028" name="Picture 4" descr="Fall Leaves Outline Vector Art, Icons, and Graphics for Free Downlo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603" y="6334459"/>
            <a:ext cx="1990976" cy="48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Places to Find Free Fall Leaves Clip Art Imag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862" y="267888"/>
            <a:ext cx="455835" cy="45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C:\Users\s.woolnough\AppData\Local\Microsoft\Windows\INetCache\Content.MSO\F3BED26C.tmp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602" y="1395779"/>
            <a:ext cx="563880" cy="645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 descr="C:\Users\s.woolnough\AppData\Local\Microsoft\Windows\INetCache\Content.MSO\38511F5A.tmp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28" y="1405483"/>
            <a:ext cx="560651" cy="6360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Little Red Hen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149" y="1402350"/>
            <a:ext cx="521186" cy="68167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3267562" y="5054097"/>
            <a:ext cx="2608875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Our </a:t>
            </a:r>
            <a:r>
              <a:rPr lang="en-GB" sz="1200" b="1" u="sng" dirty="0" smtClean="0">
                <a:solidFill>
                  <a:schemeClr val="accent3"/>
                </a:solidFill>
                <a:latin typeface="Letter-join Basic 8" panose="02000505000000020003" pitchFamily="50" charset="0"/>
              </a:rPr>
              <a:t>Nursery Rhymes</a:t>
            </a:r>
          </a:p>
          <a:p>
            <a:endParaRPr lang="en-GB" sz="1200" b="1" u="sng" dirty="0" smtClean="0">
              <a:solidFill>
                <a:schemeClr val="accent3"/>
              </a:solidFill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Hey, Diddle </a:t>
            </a:r>
            <a:r>
              <a:rPr lang="en-GB" sz="1200" dirty="0" smtClean="0">
                <a:latin typeface="Letter-join Basic 8" panose="02000505000000020003" pitchFamily="50" charset="0"/>
              </a:rPr>
              <a:t>Diddle</a:t>
            </a:r>
            <a:endParaRPr lang="en-GB" sz="1200" dirty="0" smtClean="0">
              <a:latin typeface="Letter-join Basic 8" panose="02000505000000020003" pitchFamily="50" charset="0"/>
            </a:endParaRP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Hickory, </a:t>
            </a:r>
            <a:r>
              <a:rPr lang="en-GB" sz="1200" dirty="0" smtClean="0">
                <a:latin typeface="Letter-join Basic 8" panose="02000505000000020003" pitchFamily="50" charset="0"/>
              </a:rPr>
              <a:t>Dickory</a:t>
            </a:r>
            <a:r>
              <a:rPr lang="en-GB" sz="1200" dirty="0" smtClean="0">
                <a:latin typeface="Letter-join Basic 8" panose="02000505000000020003" pitchFamily="50" charset="0"/>
              </a:rPr>
              <a:t>, Dock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Humpty Dumpty</a:t>
            </a:r>
          </a:p>
          <a:p>
            <a:r>
              <a:rPr lang="en-GB" sz="1200" dirty="0" smtClean="0">
                <a:latin typeface="Letter-join Basic 8" panose="02000505000000020003" pitchFamily="50" charset="0"/>
              </a:rPr>
              <a:t>Incy</a:t>
            </a:r>
            <a:r>
              <a:rPr lang="en-GB" sz="1200" dirty="0" smtClean="0">
                <a:latin typeface="Letter-join Basic 8" panose="02000505000000020003" pitchFamily="50" charset="0"/>
              </a:rPr>
              <a:t> </a:t>
            </a:r>
            <a:r>
              <a:rPr lang="en-GB" sz="1200" dirty="0" smtClean="0">
                <a:latin typeface="Letter-join Basic 8" panose="02000505000000020003" pitchFamily="50" charset="0"/>
              </a:rPr>
              <a:t>Wincy</a:t>
            </a:r>
            <a:r>
              <a:rPr lang="en-GB" sz="1200" dirty="0" smtClean="0">
                <a:latin typeface="Letter-join Basic 8" panose="02000505000000020003" pitchFamily="50" charset="0"/>
              </a:rPr>
              <a:t> Spider</a:t>
            </a:r>
            <a:endParaRPr lang="en-GB" sz="1200" dirty="0" smtClean="0">
              <a:latin typeface="Letter-join Basic 8" panose="02000505000000020003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124114" y="1409821"/>
            <a:ext cx="529306" cy="63175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Props1.xml><?xml version="1.0" encoding="utf-8"?>
<ds:datastoreItem xmlns:ds="http://schemas.openxmlformats.org/officeDocument/2006/customXml" ds:itemID="{614D2609-A9F7-4CCB-A0E0-57A291858C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77D5A6-3A0D-4D04-AB72-74DCF54138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43E32C-63BE-42E3-A2B5-C7269E7D3B3E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3262177e-16a3-49dc-bf94-be9f058d24fa"/>
    <ds:schemaRef ds:uri="http://schemas.microsoft.com/office/2006/metadata/properties"/>
    <ds:schemaRef ds:uri="http://purl.org/dc/elements/1.1/"/>
    <ds:schemaRef ds:uri="6d018340-fcc6-4879-b5a3-eb7ef424df6b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2541</TotalTime>
  <Words>408</Words>
  <Application>Microsoft Office PowerPoint</Application>
  <PresentationFormat>On-screen Show (4:3)</PresentationFormat>
  <Paragraphs>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Letter-join Basic 8</vt:lpstr>
      <vt:lpstr>Letter-join Plus 8</vt:lpstr>
      <vt:lpstr>Times New Roman</vt:lpstr>
      <vt:lpstr>Twinkl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jane</dc:creator>
  <cp:lastModifiedBy>Vicara MacDonald</cp:lastModifiedBy>
  <cp:revision>136</cp:revision>
  <dcterms:created xsi:type="dcterms:W3CDTF">2017-06-11T10:50:31Z</dcterms:created>
  <dcterms:modified xsi:type="dcterms:W3CDTF">2025-11-02T17:36:20Z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  <property fmtid="{D5CDD505-2E9C-101B-9397-08002B2CF9AE}" pid="3" name="MediaServiceImageTags">
    <vt:lpwstr/>
  </property>
</Properties>
</file>