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1460" y="1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11/01/2026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13100" y="246562"/>
            <a:ext cx="1894642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3610146" y="226493"/>
            <a:ext cx="203893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Nursery </a:t>
            </a: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Down on the Farm </a:t>
            </a:r>
            <a:endParaRPr lang="en-GB" sz="16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Spring 1</a:t>
            </a:r>
          </a:p>
          <a:p>
            <a:pPr algn="ctr"/>
            <a:endParaRPr lang="en-GB" sz="1600" b="1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1900"/>
            <a:ext cx="1224136" cy="41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551765" y="1071535"/>
            <a:ext cx="2160240" cy="91652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991006" y="559043"/>
            <a:ext cx="2973482" cy="28161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pPr lvl="0"/>
            <a:r>
              <a:rPr lang="en-GB" sz="1100" dirty="0" smtClean="0">
                <a:latin typeface="Letter-join Basic 8" panose="02000505000000020003" pitchFamily="50" charset="0"/>
              </a:rPr>
              <a:t>l </a:t>
            </a:r>
            <a:r>
              <a:rPr lang="en-GB" sz="1100" dirty="0">
                <a:latin typeface="Letter-join Basic 8" panose="02000505000000020003" pitchFamily="50" charset="0"/>
              </a:rPr>
              <a:t>will </a:t>
            </a:r>
            <a:r>
              <a:rPr lang="en-GB" sz="1100" dirty="0" smtClean="0">
                <a:latin typeface="Letter-join Basic 8" panose="02000505000000020003" pitchFamily="50" charset="0"/>
              </a:rPr>
              <a:t>continue to listen </a:t>
            </a:r>
            <a:r>
              <a:rPr lang="en-GB" sz="1100" dirty="0" smtClean="0">
                <a:latin typeface="Letter-join Basic 8" panose="02000505000000020003" pitchFamily="50" charset="0"/>
              </a:rPr>
              <a:t>to stories and </a:t>
            </a:r>
            <a:r>
              <a:rPr lang="en-GB" sz="1100" dirty="0" smtClean="0">
                <a:latin typeface="Letter-join Basic 8" panose="02000505000000020003" pitchFamily="50" charset="0"/>
              </a:rPr>
              <a:t>rhymes</a:t>
            </a:r>
          </a:p>
          <a:p>
            <a:pPr lvl="0"/>
            <a:r>
              <a:rPr lang="en-GB" sz="1100" dirty="0" smtClean="0">
                <a:latin typeface="Letter-join Basic 8" panose="02000505000000020003" pitchFamily="50" charset="0"/>
              </a:rPr>
              <a:t>I will begin to join in with repeated refrains</a:t>
            </a:r>
          </a:p>
          <a:p>
            <a:r>
              <a:rPr lang="en-GB" sz="1100" dirty="0">
                <a:latin typeface="Letter-join Basic 8" panose="02000505000000020003" pitchFamily="50" charset="0"/>
              </a:rPr>
              <a:t>I will listen to others and begin to continue a </a:t>
            </a:r>
            <a:r>
              <a:rPr lang="en-GB" sz="1100" dirty="0" smtClean="0">
                <a:latin typeface="Letter-join Basic 8" panose="02000505000000020003" pitchFamily="50" charset="0"/>
              </a:rPr>
              <a:t>conversation following on from what has been said</a:t>
            </a:r>
            <a:endParaRPr lang="en-GB" sz="1100" dirty="0">
              <a:latin typeface="Letter-join Basic 8" panose="02000505000000020003" pitchFamily="50" charset="0"/>
            </a:endParaRPr>
          </a:p>
          <a:p>
            <a:r>
              <a:rPr lang="en-GB" sz="1100" dirty="0">
                <a:latin typeface="Letter-join Basic 8" panose="02000505000000020003" pitchFamily="50" charset="0"/>
              </a:rPr>
              <a:t>I will begin to understand instructions involving two parts</a:t>
            </a:r>
          </a:p>
          <a:p>
            <a:r>
              <a:rPr lang="en-GB" sz="1100" dirty="0">
                <a:latin typeface="Letter-join Basic 8" panose="02000505000000020003" pitchFamily="50" charset="0"/>
              </a:rPr>
              <a:t>I will use a wider range of vocabulary </a:t>
            </a:r>
          </a:p>
          <a:p>
            <a:r>
              <a:rPr lang="en-GB" sz="1100" dirty="0">
                <a:latin typeface="Letter-join Basic 8" panose="02000505000000020003" pitchFamily="50" charset="0"/>
              </a:rPr>
              <a:t>I will join in with familiar songs and rhymes</a:t>
            </a:r>
          </a:p>
          <a:p>
            <a:r>
              <a:rPr lang="en-GB" sz="1100" dirty="0">
                <a:latin typeface="Letter-join Basic 8" panose="02000505000000020003" pitchFamily="50" charset="0"/>
              </a:rPr>
              <a:t>I will use sentences of 4 words </a:t>
            </a:r>
          </a:p>
          <a:p>
            <a:pPr lvl="0"/>
            <a:r>
              <a:rPr lang="en-GB" sz="1100" dirty="0" smtClean="0">
                <a:latin typeface="Letter-join Basic 8" panose="02000505000000020003" pitchFamily="50" charset="0"/>
              </a:rPr>
              <a:t>I will begin to use a range of tenses</a:t>
            </a:r>
            <a:endParaRPr lang="en-GB" sz="1100" dirty="0">
              <a:latin typeface="Letter-join Basic 8" panose="02000505000000020003" pitchFamily="50" charset="0"/>
            </a:endParaRPr>
          </a:p>
          <a:p>
            <a:r>
              <a:rPr lang="en-GB" sz="1100" dirty="0">
                <a:latin typeface="Letter-join Basic 8" panose="02000505000000020003" pitchFamily="50" charset="0"/>
              </a:rPr>
              <a:t>I will express my point of view </a:t>
            </a:r>
          </a:p>
          <a:p>
            <a:r>
              <a:rPr lang="en-GB" sz="1100" dirty="0">
                <a:latin typeface="Letter-join Basic 8" panose="02000505000000020003" pitchFamily="50" charset="0"/>
              </a:rPr>
              <a:t>I will use talk to initiate conversations </a:t>
            </a:r>
          </a:p>
          <a:p>
            <a:pPr lvl="0"/>
            <a:r>
              <a:rPr lang="en-GB" sz="1100" dirty="0" smtClean="0">
                <a:latin typeface="Letter-join Basic 8" panose="02000505000000020003" pitchFamily="50" charset="0"/>
              </a:rPr>
              <a:t>I will use talk to explain what is happening and anticipate what might happen next</a:t>
            </a:r>
            <a:endParaRPr lang="en-GB" sz="1100" dirty="0" smtClean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7865" y="2064793"/>
            <a:ext cx="2592288" cy="32316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Personal, Social and Emotional Development 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</a:t>
            </a:r>
            <a:r>
              <a:rPr lang="en-US" sz="1200" dirty="0">
                <a:latin typeface="Letter-join Basic 8" panose="02000505000000020003" pitchFamily="50" charset="0"/>
              </a:rPr>
              <a:t>will begin to talk about my feelings using words like ‘happy’ ‘sad’ ‘angry’ or ‘worried</a:t>
            </a:r>
            <a:r>
              <a:rPr lang="en-US" sz="1200" dirty="0" smtClean="0">
                <a:latin typeface="Letter-join Basic 8" panose="02000505000000020003" pitchFamily="50" charset="0"/>
              </a:rPr>
              <a:t>’</a:t>
            </a: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am confident to take risks and try new things</a:t>
            </a:r>
            <a:endParaRPr lang="en-US" sz="1200" dirty="0">
              <a:latin typeface="Letter-join Basic 8" panose="02000505000000020003" pitchFamily="50" charset="0"/>
            </a:endParaRPr>
          </a:p>
          <a:p>
            <a:r>
              <a:rPr lang="en-GB" sz="1200" dirty="0">
                <a:latin typeface="Letter-join Basic 8" panose="02000505000000020003" pitchFamily="50" charset="0"/>
              </a:rPr>
              <a:t>I will show increasing confidence in new situations </a:t>
            </a:r>
          </a:p>
          <a:p>
            <a:r>
              <a:rPr lang="en-US" sz="1200" dirty="0">
                <a:latin typeface="Letter-join Basic 8" panose="02000505000000020003" pitchFamily="50" charset="0"/>
              </a:rPr>
              <a:t>I can express my needs and ask adults for help if necessary</a:t>
            </a:r>
          </a:p>
          <a:p>
            <a:r>
              <a:rPr lang="en-GB" sz="1200" dirty="0">
                <a:latin typeface="Letter-join Basic 8" panose="02000505000000020003" pitchFamily="50" charset="0"/>
              </a:rPr>
              <a:t>I will talk about my home life, family and talk to others when I’m playing</a:t>
            </a:r>
            <a:endParaRPr lang="en-GB" sz="1200" b="1" u="sng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will begin to take </a:t>
            </a:r>
            <a:r>
              <a:rPr lang="en-US" sz="1200" dirty="0">
                <a:latin typeface="Letter-join Basic 8" panose="02000505000000020003" pitchFamily="50" charset="0"/>
              </a:rPr>
              <a:t>turns with others </a:t>
            </a:r>
            <a:r>
              <a:rPr lang="en-US" sz="1200" dirty="0" smtClean="0">
                <a:latin typeface="Letter-join Basic 8" panose="02000505000000020003" pitchFamily="50" charset="0"/>
              </a:rPr>
              <a:t>without support</a:t>
            </a:r>
            <a:endParaRPr lang="en-GB" sz="1200" dirty="0">
              <a:latin typeface="Letter-join Basic 8" panose="02000505000000020003" pitchFamily="50" charset="0"/>
            </a:endParaRP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</a:t>
            </a:r>
            <a:r>
              <a:rPr lang="en-US" sz="1200" dirty="0" smtClean="0">
                <a:latin typeface="Letter-join Basic 8" panose="02000505000000020003" pitchFamily="50" charset="0"/>
              </a:rPr>
              <a:t>will use </a:t>
            </a:r>
            <a:r>
              <a:rPr lang="en-US" sz="1200" dirty="0">
                <a:latin typeface="Letter-join Basic 8" panose="02000505000000020003" pitchFamily="50" charset="0"/>
              </a:rPr>
              <a:t>the toilet independently but may need reminders </a:t>
            </a:r>
            <a:endParaRPr lang="en-GB" sz="1200" dirty="0">
              <a:latin typeface="Letter-join Basic 8" panose="020005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12163" y="3429000"/>
            <a:ext cx="3058486" cy="30162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Physical Development</a:t>
            </a:r>
          </a:p>
          <a:p>
            <a:r>
              <a:rPr lang="en-GB" sz="1200" b="1" u="sng" dirty="0">
                <a:solidFill>
                  <a:schemeClr val="accent3"/>
                </a:solidFill>
                <a:latin typeface="Letter-join Basic 8" panose="02000505000000020003" pitchFamily="50" charset="0"/>
              </a:rPr>
              <a:t>Gross Motor 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US" sz="1100" dirty="0">
                <a:latin typeface="Letter-join Basic 8" panose="02000505000000020003" pitchFamily="50" charset="0"/>
              </a:rPr>
              <a:t>I will move around safely with awareness of others and can negotiate space  successfully by adjusting speed or direction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will continue to develop my movement, balancing, riding and ball skills</a:t>
            </a:r>
            <a:endParaRPr lang="en-GB" sz="1100" dirty="0">
              <a:latin typeface="Letter-join Basic 8" panose="02000505000000020003" pitchFamily="50" charset="0"/>
            </a:endParaRPr>
          </a:p>
          <a:p>
            <a:r>
              <a:rPr lang="en-GB" sz="1200" b="1" u="sng" dirty="0">
                <a:solidFill>
                  <a:schemeClr val="accent3"/>
                </a:solidFill>
                <a:latin typeface="Letter-join Basic 8" panose="02000505000000020003" pitchFamily="50" charset="0"/>
              </a:rPr>
              <a:t>Fine </a:t>
            </a:r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Motor</a:t>
            </a:r>
          </a:p>
          <a:p>
            <a:r>
              <a:rPr lang="en-US" sz="1100" dirty="0">
                <a:latin typeface="Letter-join Basic 8" panose="02000505000000020003" pitchFamily="50" charset="0"/>
              </a:rPr>
              <a:t>I will use tweezers with increasing control </a:t>
            </a:r>
            <a:endParaRPr lang="en-GB" sz="1100" dirty="0">
              <a:latin typeface="Letter-join Basic 8" panose="02000505000000020003" pitchFamily="50" charset="0"/>
            </a:endParaRPr>
          </a:p>
          <a:p>
            <a:r>
              <a:rPr lang="en-US" sz="1100" dirty="0">
                <a:latin typeface="Letter-join Basic 8" panose="02000505000000020003" pitchFamily="50" charset="0"/>
              </a:rPr>
              <a:t>I will use tools such as cutters and rollers in play dough effectively </a:t>
            </a:r>
            <a:endParaRPr lang="en-GB" sz="1100" dirty="0">
              <a:latin typeface="Letter-join Basic 8" panose="02000505000000020003" pitchFamily="50" charset="0"/>
            </a:endParaRPr>
          </a:p>
          <a:p>
            <a:r>
              <a:rPr lang="en-US" sz="1100" dirty="0">
                <a:latin typeface="Letter-join Basic 8" panose="02000505000000020003" pitchFamily="50" charset="0"/>
              </a:rPr>
              <a:t>I can take off and put on my own shoes (using Velcro) </a:t>
            </a:r>
            <a:endParaRPr lang="en-GB" sz="1100" dirty="0">
              <a:latin typeface="Letter-join Basic 8" panose="02000505000000020003" pitchFamily="50" charset="0"/>
            </a:endParaRPr>
          </a:p>
          <a:p>
            <a:r>
              <a:rPr lang="en-GB" sz="1100" dirty="0">
                <a:latin typeface="Letter-join Basic 8" panose="02000505000000020003" pitchFamily="50" charset="0"/>
              </a:rPr>
              <a:t>I will put on my own coat and begin to fasten my zip (e.g. pull it up if started off) </a:t>
            </a:r>
          </a:p>
          <a:p>
            <a:r>
              <a:rPr lang="en-US" sz="1100" dirty="0" smtClean="0">
                <a:latin typeface="Letter-join Basic 8" panose="02000505000000020003" pitchFamily="50" charset="0"/>
              </a:rPr>
              <a:t>I </a:t>
            </a:r>
            <a:r>
              <a:rPr lang="en-US" sz="1100" dirty="0" smtClean="0">
                <a:latin typeface="Letter-join Basic 8" panose="02000505000000020003" pitchFamily="50" charset="0"/>
              </a:rPr>
              <a:t>will learn to hold </a:t>
            </a:r>
            <a:r>
              <a:rPr lang="en-US" sz="1100" dirty="0">
                <a:latin typeface="Letter-join Basic 8" panose="02000505000000020003" pitchFamily="50" charset="0"/>
              </a:rPr>
              <a:t>a pencil (fisted/digital pronate grip) to make marks </a:t>
            </a:r>
            <a:endParaRPr lang="en-GB" sz="1100" dirty="0">
              <a:latin typeface="Letter-join Basic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430" y="108690"/>
            <a:ext cx="3229426" cy="26468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Literacy</a:t>
            </a:r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will join in with repeated refrains and </a:t>
            </a:r>
            <a:r>
              <a:rPr lang="en-GB" sz="1100" dirty="0" smtClean="0">
                <a:latin typeface="Letter-join Basic 8" panose="02000505000000020003" pitchFamily="50" charset="0"/>
              </a:rPr>
              <a:t>anticipate </a:t>
            </a:r>
            <a:r>
              <a:rPr lang="en-GB" sz="1100" dirty="0">
                <a:latin typeface="Letter-join Basic 8" panose="02000505000000020003" pitchFamily="50" charset="0"/>
              </a:rPr>
              <a:t>key events and phrases in rhymes and stories</a:t>
            </a:r>
            <a:endParaRPr lang="en-GB" sz="1100" dirty="0" smtClean="0">
              <a:latin typeface="Letter-join Basic 8" panose="02000505000000020003" pitchFamily="50" charset="0"/>
            </a:endParaRPr>
          </a:p>
          <a:p>
            <a:r>
              <a:rPr lang="en-GB" sz="1100" dirty="0">
                <a:latin typeface="Letter-join Basic 8" panose="02000505000000020003" pitchFamily="50" charset="0"/>
              </a:rPr>
              <a:t>Talks about events and principal characters in stories and suggests how the story might </a:t>
            </a:r>
            <a:r>
              <a:rPr lang="en-GB" sz="1100" dirty="0" smtClean="0">
                <a:latin typeface="Letter-join Basic 8" panose="02000505000000020003" pitchFamily="50" charset="0"/>
              </a:rPr>
              <a:t>end</a:t>
            </a:r>
          </a:p>
          <a:p>
            <a:r>
              <a:rPr lang="en-GB" sz="1100" dirty="0">
                <a:latin typeface="Letter-join Basic 8" panose="02000505000000020003" pitchFamily="50" charset="0"/>
              </a:rPr>
              <a:t>Recognises familiar words and signs such as own name, advertising logos and screen icons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Little </a:t>
            </a:r>
            <a:r>
              <a:rPr lang="en-GB" sz="1100" dirty="0" err="1" smtClean="0">
                <a:latin typeface="Letter-join Basic 8" panose="02000505000000020003" pitchFamily="50" charset="0"/>
              </a:rPr>
              <a:t>Wandle</a:t>
            </a:r>
            <a:r>
              <a:rPr lang="en-GB" sz="1100" dirty="0" smtClean="0">
                <a:latin typeface="Letter-join Basic 8" panose="02000505000000020003" pitchFamily="50" charset="0"/>
              </a:rPr>
              <a:t> – I will take part in my daily Rhyme Time lesson 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will </a:t>
            </a:r>
            <a:r>
              <a:rPr lang="en-GB" sz="1100" dirty="0" smtClean="0">
                <a:latin typeface="Letter-join Basic 8" panose="02000505000000020003" pitchFamily="50" charset="0"/>
              </a:rPr>
              <a:t>begin to show </a:t>
            </a:r>
            <a:r>
              <a:rPr lang="en-GB" sz="1100" dirty="0" smtClean="0">
                <a:latin typeface="Letter-join Basic 8" panose="02000505000000020003" pitchFamily="50" charset="0"/>
              </a:rPr>
              <a:t>awareness of rhyme, and alliteration 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will clap the syllables in words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will learn the sounds -</a:t>
            </a:r>
            <a:r>
              <a:rPr lang="pt-BR" sz="1100" dirty="0">
                <a:latin typeface="Letter-join Basic 8" panose="02000505000000020003" pitchFamily="50" charset="0"/>
              </a:rPr>
              <a:t>d g o c k e</a:t>
            </a:r>
            <a:endParaRPr lang="en-GB" sz="1100" dirty="0" smtClean="0">
              <a:latin typeface="Letter-join Basic 8" panose="02000505000000020003" pitchFamily="50" charset="0"/>
            </a:endParaRP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will give meaning to the marks I </a:t>
            </a:r>
            <a:r>
              <a:rPr lang="en-GB" sz="1100" dirty="0" smtClean="0">
                <a:latin typeface="Letter-join Basic 8" panose="02000505000000020003" pitchFamily="50" charset="0"/>
              </a:rPr>
              <a:t>make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I use mark making and early writing in my play</a:t>
            </a:r>
            <a:endParaRPr lang="en-GB" sz="1100" dirty="0" smtClean="0">
              <a:latin typeface="Letter-join Basic 8" panose="02000505000000020003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431" y="2819281"/>
            <a:ext cx="3229425" cy="34932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Mathematics</a:t>
            </a:r>
          </a:p>
          <a:p>
            <a:r>
              <a:rPr lang="en-GB" sz="1000" i="1" dirty="0">
                <a:latin typeface="Letter-join Basic 8" panose="02000505000000020003" pitchFamily="50" charset="0"/>
              </a:rPr>
              <a:t>Following White Rose Maths - Show me 1, 2, 3, Move and label 1, 2, 3, Explore position and routes, Explore own first patterns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can </a:t>
            </a:r>
            <a:r>
              <a:rPr lang="en-GB" sz="1000" dirty="0" err="1">
                <a:latin typeface="Letter-join Basic 8" panose="02000505000000020003" pitchFamily="50" charset="0"/>
              </a:rPr>
              <a:t>subitise</a:t>
            </a:r>
            <a:r>
              <a:rPr lang="en-GB" sz="1000" dirty="0">
                <a:latin typeface="Letter-join Basic 8" panose="02000505000000020003" pitchFamily="50" charset="0"/>
              </a:rPr>
              <a:t> 1,2 or 3 objects (without counting)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 able to compare two groups of up to five objects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use number names and language within my play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can point or touch each item, saying one number for each item.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can say 1,2 and 3 in the correct order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can count up to five items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notice numerals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moves my body and toys around objects and explore fitting into spaces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use the language of position and direction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show awareness of shape similarities and differences between objects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can make simple constructions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explore and add to simple linear patterns of two or three repeating items, e.g. stick, leaf (AB) or stick, leaf, stone (ABC)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sequence events in everyday life and stories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36238" y="6245155"/>
            <a:ext cx="261554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 – Arboretum Promise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hold a tarantula. </a:t>
            </a:r>
          </a:p>
        </p:txBody>
      </p:sp>
      <p:pic>
        <p:nvPicPr>
          <p:cNvPr id="20" name="Picture 1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349" y="1201655"/>
            <a:ext cx="583565" cy="63500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955" y="1210545"/>
            <a:ext cx="606425" cy="643255"/>
          </a:xfrm>
          <a:prstGeom prst="rect">
            <a:avLst/>
          </a:prstGeom>
        </p:spPr>
      </p:pic>
      <p:pic>
        <p:nvPicPr>
          <p:cNvPr id="25" name="Picture 2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703" y="1210545"/>
            <a:ext cx="602615" cy="62611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419352" y="5373178"/>
            <a:ext cx="2420525" cy="7848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Our Nursery Rhymes</a:t>
            </a:r>
          </a:p>
          <a:p>
            <a:r>
              <a:rPr lang="en-GB" sz="1100" dirty="0" err="1" smtClean="0">
                <a:latin typeface="Letter-join Basic 8" panose="02000505000000020003" pitchFamily="50" charset="0"/>
              </a:rPr>
              <a:t>Incy</a:t>
            </a:r>
            <a:r>
              <a:rPr lang="en-GB" sz="1100" dirty="0" smtClean="0">
                <a:latin typeface="Letter-join Basic 8" panose="02000505000000020003" pitchFamily="50" charset="0"/>
              </a:rPr>
              <a:t> </a:t>
            </a:r>
            <a:r>
              <a:rPr lang="en-GB" sz="1100" dirty="0" err="1" smtClean="0">
                <a:latin typeface="Letter-join Basic 8" panose="02000505000000020003" pitchFamily="50" charset="0"/>
              </a:rPr>
              <a:t>Wincy</a:t>
            </a:r>
            <a:r>
              <a:rPr lang="en-GB" sz="1100" dirty="0" smtClean="0">
                <a:latin typeface="Letter-join Basic 8" panose="02000505000000020003" pitchFamily="50" charset="0"/>
              </a:rPr>
              <a:t> </a:t>
            </a:r>
            <a:r>
              <a:rPr lang="en-GB" sz="1100" dirty="0" smtClean="0">
                <a:latin typeface="Letter-join Basic 8" panose="02000505000000020003" pitchFamily="50" charset="0"/>
              </a:rPr>
              <a:t>Spider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Jack and Jill</a:t>
            </a:r>
          </a:p>
          <a:p>
            <a:r>
              <a:rPr lang="en-GB" sz="1100" dirty="0" smtClean="0">
                <a:latin typeface="Letter-join Basic 8" panose="02000505000000020003" pitchFamily="50" charset="0"/>
              </a:rPr>
              <a:t>Mary, Mary Quite Contrary</a:t>
            </a:r>
            <a:endParaRPr lang="en-GB" sz="1100" dirty="0" smtClean="0">
              <a:latin typeface="Letter-join Basic 8" panose="02000505000000020003" pitchFamily="50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43E32C-63BE-42E3-A2B5-C7269E7D3B3E}">
  <ds:schemaRefs>
    <ds:schemaRef ds:uri="http://schemas.microsoft.com/office/2006/documentManagement/types"/>
    <ds:schemaRef ds:uri="http://schemas.microsoft.com/office/infopath/2007/PartnerControls"/>
    <ds:schemaRef ds:uri="3262177e-16a3-49dc-bf94-be9f058d24fa"/>
    <ds:schemaRef ds:uri="http://purl.org/dc/elements/1.1/"/>
    <ds:schemaRef ds:uri="http://schemas.microsoft.com/office/2006/metadata/properties"/>
    <ds:schemaRef ds:uri="http://purl.org/dc/terms/"/>
    <ds:schemaRef ds:uri="6d018340-fcc6-4879-b5a3-eb7ef424df6b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2758</TotalTime>
  <Words>650</Words>
  <Application>Microsoft Office PowerPoint</Application>
  <PresentationFormat>On-screen Show (4:3)</PresentationFormat>
  <Paragraphs>66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Letter-join Basic 8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Vicara MacDonald</cp:lastModifiedBy>
  <cp:revision>150</cp:revision>
  <dcterms:created xsi:type="dcterms:W3CDTF">2017-06-11T10:50:31Z</dcterms:created>
  <dcterms:modified xsi:type="dcterms:W3CDTF">2026-01-11T11:59:49Z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