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106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201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401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546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623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16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328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81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955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424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268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23C7D-B083-4C97-A7AE-A8A8D786249B}" type="datetimeFigureOut">
              <a:rPr lang="en-GB" smtClean="0"/>
              <a:t>22/04/2025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F92D7-C4F2-46D5-BEB2-47B22657BD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52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4588" y="277266"/>
            <a:ext cx="1158470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00B050"/>
                </a:solidFill>
                <a:latin typeface="Letter-join Plus 8" panose="02000505000000020003" pitchFamily="50" charset="0"/>
              </a:rPr>
              <a:t>Year </a:t>
            </a:r>
            <a:r>
              <a:rPr lang="en-GB" sz="3200" b="1" dirty="0" smtClean="0">
                <a:solidFill>
                  <a:srgbClr val="00B050"/>
                </a:solidFill>
                <a:latin typeface="Letter-join Plus 8" panose="02000505000000020003" pitchFamily="50" charset="0"/>
              </a:rPr>
              <a:t>1 and </a:t>
            </a:r>
            <a:r>
              <a:rPr lang="en-GB" sz="3200" b="1" dirty="0" smtClean="0">
                <a:solidFill>
                  <a:srgbClr val="00B050"/>
                </a:solidFill>
                <a:latin typeface="Letter-join Plus 8" panose="02000505000000020003" pitchFamily="50" charset="0"/>
              </a:rPr>
              <a:t>2 Summer 1– </a:t>
            </a:r>
            <a:r>
              <a:rPr lang="en-GB" sz="3200" b="1" dirty="0" smtClean="0">
                <a:solidFill>
                  <a:srgbClr val="00B050"/>
                </a:solidFill>
                <a:latin typeface="Letter-join Plus 8" panose="02000505000000020003" pitchFamily="50" charset="0"/>
              </a:rPr>
              <a:t>History– Great Fire of London</a:t>
            </a:r>
            <a:endParaRPr lang="en-GB" sz="3200" b="1" dirty="0">
              <a:solidFill>
                <a:srgbClr val="00B050"/>
              </a:solidFill>
              <a:latin typeface="Letter-join Plus 8" panose="02000505000000020003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77143" y="909782"/>
            <a:ext cx="4624261" cy="18774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>
                <a:latin typeface="Letter-join Plus 8" panose="02000505000000020003" pitchFamily="50" charset="0"/>
              </a:rPr>
              <a:t>Key knowledge to be taught: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400" dirty="0" smtClean="0">
                <a:latin typeface="Letter-join Plus 8" panose="02000505000000020003" pitchFamily="50" charset="0"/>
              </a:rPr>
              <a:t> The </a:t>
            </a:r>
            <a:r>
              <a:rPr lang="en-GB" sz="1400" dirty="0">
                <a:latin typeface="Letter-join Plus 8" panose="02000505000000020003" pitchFamily="50" charset="0"/>
              </a:rPr>
              <a:t>Great Fire of London started in a bakery in Pudding </a:t>
            </a:r>
            <a:r>
              <a:rPr lang="en-GB" sz="1400" dirty="0" smtClean="0">
                <a:latin typeface="Letter-join Plus 8" panose="02000505000000020003" pitchFamily="50" charset="0"/>
              </a:rPr>
              <a:t>Lane.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400" dirty="0" smtClean="0">
                <a:latin typeface="Letter-join Plus 8" panose="02000505000000020003" pitchFamily="50" charset="0"/>
              </a:rPr>
              <a:t> The </a:t>
            </a:r>
            <a:r>
              <a:rPr lang="en-GB" sz="1400" dirty="0">
                <a:latin typeface="Letter-join Plus 8" panose="02000505000000020003" pitchFamily="50" charset="0"/>
              </a:rPr>
              <a:t>fire burned for almost five days; it was very hard to put out.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400" dirty="0" smtClean="0">
                <a:latin typeface="Letter-join Plus 8" panose="02000505000000020003" pitchFamily="50" charset="0"/>
              </a:rPr>
              <a:t> It </a:t>
            </a:r>
            <a:r>
              <a:rPr lang="en-GB" sz="1400" dirty="0">
                <a:latin typeface="Letter-join Plus 8" panose="02000505000000020003" pitchFamily="50" charset="0"/>
              </a:rPr>
              <a:t>destroyed one third of London.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400" dirty="0" smtClean="0">
                <a:latin typeface="Letter-join Plus 8" panose="02000505000000020003" pitchFamily="50" charset="0"/>
              </a:rPr>
              <a:t> Samuel </a:t>
            </a:r>
            <a:r>
              <a:rPr lang="en-GB" sz="1400" dirty="0">
                <a:latin typeface="Letter-join Plus 8" panose="02000505000000020003" pitchFamily="50" charset="0"/>
              </a:rPr>
              <a:t>Pepys kept a diary about the events of the Great Fire. </a:t>
            </a:r>
          </a:p>
          <a:p>
            <a:pPr marL="171450" indent="-171450">
              <a:buFont typeface="Wingdings" panose="05000000000000000000" pitchFamily="2" charset="2"/>
              <a:buChar char="q"/>
            </a:pPr>
            <a:r>
              <a:rPr lang="en-GB" sz="1400" dirty="0" smtClean="0">
                <a:latin typeface="Letter-join Plus 8" panose="02000505000000020003" pitchFamily="50" charset="0"/>
              </a:rPr>
              <a:t> London </a:t>
            </a:r>
            <a:r>
              <a:rPr lang="en-GB" sz="1400" dirty="0">
                <a:latin typeface="Letter-join Plus 8" panose="02000505000000020003" pitchFamily="50" charset="0"/>
              </a:rPr>
              <a:t>was rebuilt after the fire</a:t>
            </a:r>
            <a:r>
              <a:rPr lang="en-GB" sz="1400" dirty="0" smtClean="0">
                <a:latin typeface="Letter-join Plus 8" panose="02000505000000020003" pitchFamily="50" charset="0"/>
              </a:rPr>
              <a:t>..</a:t>
            </a:r>
            <a:endParaRPr lang="en-GB" sz="1200" dirty="0">
              <a:latin typeface="Letter-join Plus 8" panose="02000505000000020003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1392" y="1874375"/>
            <a:ext cx="1917903" cy="28161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Letter-join Plus 8" panose="02000505000000020003" pitchFamily="50" charset="0"/>
              </a:rPr>
              <a:t>Key vocabulary::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London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Samuel Pepys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Christopher Wren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Diary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Eyewitness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Source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Firebreak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Flammable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Devastation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Bakery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Pulley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Mechanism 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Inferno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Destroyed 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Parliament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619210" y="2834960"/>
            <a:ext cx="2202969" cy="36779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Letter-join Plus 8" panose="02000505000000020003" pitchFamily="50" charset="0"/>
              </a:rPr>
              <a:t>Time / chronology</a:t>
            </a:r>
            <a:endParaRPr lang="en-GB" sz="1200" b="1" dirty="0">
              <a:latin typeface="Letter-join Plus 8" panose="02000505000000020003" pitchFamily="50" charset="0"/>
            </a:endParaRPr>
          </a:p>
          <a:p>
            <a:pPr algn="ctr"/>
            <a:endParaRPr lang="en-GB" sz="1200" b="1" dirty="0">
              <a:latin typeface="Letter-join Plus 8" panose="02000505000000020003" pitchFamily="50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GB" sz="1100" dirty="0" smtClean="0">
                <a:latin typeface="Letter-join Plus 8" panose="02000505000000020003" pitchFamily="50" charset="0"/>
              </a:rPr>
              <a:t>Understand the concepts of past, present, future, and use simple vocabulary to describe the passing of time. </a:t>
            </a: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GB" sz="1100" dirty="0" smtClean="0">
                <a:latin typeface="Letter-join Plus 8" panose="02000505000000020003" pitchFamily="50" charset="0"/>
              </a:rPr>
              <a:t>Know that the further we go back in time, the more different </a:t>
            </a:r>
            <a:r>
              <a:rPr lang="en-GB" sz="1100" dirty="0" smtClean="0">
                <a:latin typeface="Letter-join Plus 8" panose="02000505000000020003" pitchFamily="50" charset="0"/>
              </a:rPr>
              <a:t>life </a:t>
            </a:r>
            <a:r>
              <a:rPr lang="en-GB" sz="1100" dirty="0" smtClean="0">
                <a:latin typeface="Letter-join Plus 8" panose="02000505000000020003" pitchFamily="50" charset="0"/>
              </a:rPr>
              <a:t>was.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en-GB" sz="1100" dirty="0">
              <a:latin typeface="Letter-join Plus 8" panose="02000505000000020003" pitchFamily="50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GB" sz="1100" dirty="0" smtClean="0">
                <a:latin typeface="Letter-join Plus 8" panose="02000505000000020003" pitchFamily="50" charset="0"/>
              </a:rPr>
              <a:t>Be able to locate time periods and place them on a timeline.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en-GB" sz="1100" dirty="0">
              <a:latin typeface="Letter-join Plus 8" panose="02000505000000020003" pitchFamily="50" charset="0"/>
            </a:endParaRP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The Great Fire of London happened almost 400 years ago, which is </a:t>
            </a:r>
            <a:r>
              <a:rPr lang="en-GB" sz="1100" b="1" dirty="0" smtClean="0">
                <a:latin typeface="Letter-join Plus 8" panose="02000505000000020003" pitchFamily="50" charset="0"/>
              </a:rPr>
              <a:t>beyond living memory.</a:t>
            </a:r>
          </a:p>
          <a:p>
            <a:endParaRPr lang="en-GB" sz="1100" b="1" dirty="0">
              <a:latin typeface="Letter-join Plus 8" panose="02000505000000020003" pitchFamily="50" charset="0"/>
            </a:endParaRP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The Great Fire of London took place in the </a:t>
            </a:r>
            <a:r>
              <a:rPr lang="en-GB" sz="1100" b="1" dirty="0" smtClean="0">
                <a:latin typeface="Letter-join Plus 8" panose="02000505000000020003" pitchFamily="50" charset="0"/>
              </a:rPr>
              <a:t>17</a:t>
            </a:r>
            <a:r>
              <a:rPr lang="en-GB" sz="1100" b="1" baseline="30000" dirty="0" smtClean="0">
                <a:latin typeface="Letter-join Plus 8" panose="02000505000000020003" pitchFamily="50" charset="0"/>
              </a:rPr>
              <a:t>th</a:t>
            </a:r>
            <a:r>
              <a:rPr lang="en-GB" sz="1100" b="1" dirty="0" smtClean="0">
                <a:latin typeface="Letter-join Plus 8" panose="02000505000000020003" pitchFamily="50" charset="0"/>
              </a:rPr>
              <a:t> century </a:t>
            </a:r>
            <a:r>
              <a:rPr lang="en-GB" sz="1100" dirty="0" smtClean="0">
                <a:latin typeface="Letter-join Plus 8" panose="02000505000000020003" pitchFamily="50" charset="0"/>
              </a:rPr>
              <a:t>in the year </a:t>
            </a:r>
            <a:r>
              <a:rPr lang="en-GB" sz="1100" b="1" dirty="0" smtClean="0">
                <a:latin typeface="Letter-join Plus 8" panose="02000505000000020003" pitchFamily="50" charset="0"/>
              </a:rPr>
              <a:t>1666. </a:t>
            </a:r>
            <a:r>
              <a:rPr lang="en-GB" sz="1100" dirty="0" smtClean="0">
                <a:latin typeface="Letter-join Plus 8" panose="02000505000000020003" pitchFamily="50" charset="0"/>
              </a:rPr>
              <a:t>This was in the </a:t>
            </a:r>
            <a:r>
              <a:rPr lang="en-GB" sz="1100" b="1" dirty="0" smtClean="0">
                <a:latin typeface="Letter-join Plus 8" panose="02000505000000020003" pitchFamily="50" charset="0"/>
              </a:rPr>
              <a:t>Stuart era, </a:t>
            </a:r>
            <a:r>
              <a:rPr lang="en-GB" sz="1100" dirty="0" smtClean="0">
                <a:latin typeface="Letter-join Plus 8" panose="02000505000000020003" pitchFamily="50" charset="0"/>
              </a:rPr>
              <a:t>during the reign of King Charles II. </a:t>
            </a:r>
            <a:endParaRPr lang="en-GB" sz="1100" dirty="0">
              <a:latin typeface="Letter-join Plus 8" panose="02000505000000020003" pitchFamily="50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940586" y="2843191"/>
            <a:ext cx="2202969" cy="36933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Letter-join Plus 8" panose="02000505000000020003" pitchFamily="50" charset="0"/>
              </a:rPr>
              <a:t>Everyday life – similarities and differences</a:t>
            </a:r>
          </a:p>
          <a:p>
            <a:pPr algn="ctr"/>
            <a:endParaRPr lang="en-GB" sz="1200" b="1" dirty="0">
              <a:latin typeface="Letter-join Plus 8" panose="02000505000000020003" pitchFamily="50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GB" sz="1100" b="1" dirty="0" smtClean="0">
                <a:latin typeface="Letter-join Plus 8" panose="02000505000000020003" pitchFamily="50" charset="0"/>
              </a:rPr>
              <a:t>Look at a theme a compare and contrast with</a:t>
            </a:r>
            <a:r>
              <a:rPr lang="en-GB" sz="1100" dirty="0" smtClean="0">
                <a:latin typeface="Letter-join Plus 8" panose="02000505000000020003" pitchFamily="50" charset="0"/>
              </a:rPr>
              <a:t>. Today.</a:t>
            </a:r>
          </a:p>
          <a:p>
            <a:endParaRPr lang="en-GB" sz="1100" dirty="0" smtClean="0">
              <a:latin typeface="Letter-join Plus 8" panose="02000505000000020003" pitchFamily="50" charset="0"/>
            </a:endParaRP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We can </a:t>
            </a:r>
            <a:r>
              <a:rPr lang="en-GB" sz="1100" b="1" dirty="0" smtClean="0">
                <a:latin typeface="Letter-join Plus 8" panose="02000505000000020003" pitchFamily="50" charset="0"/>
              </a:rPr>
              <a:t>compare and contrast </a:t>
            </a:r>
            <a:r>
              <a:rPr lang="en-GB" sz="1100" dirty="0" smtClean="0">
                <a:latin typeface="Letter-join Plus 8" panose="02000505000000020003" pitchFamily="50" charset="0"/>
              </a:rPr>
              <a:t>houses from the time of the Great Fire with houses now.</a:t>
            </a: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r>
              <a:rPr lang="en-GB" sz="1100" u="sng" dirty="0" smtClean="0">
                <a:latin typeface="Letter-join Plus 8" panose="02000505000000020003" pitchFamily="50" charset="0"/>
              </a:rPr>
              <a:t>Building materials for houses:</a:t>
            </a: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.</a:t>
            </a: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endParaRPr lang="en-GB" sz="1100" dirty="0" smtClean="0">
              <a:latin typeface="Letter-join Plus 8" panose="02000505000000020003" pitchFamily="50" charset="0"/>
            </a:endParaRP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endParaRPr lang="en-GB" sz="1100" dirty="0" smtClean="0">
              <a:latin typeface="Letter-join Plus 8" panose="02000505000000020003" pitchFamily="50" charset="0"/>
            </a:endParaRPr>
          </a:p>
          <a:p>
            <a:endParaRPr lang="en-GB" sz="1100" dirty="0" smtClean="0">
              <a:latin typeface="Letter-join Plus 8" panose="02000505000000020003" pitchFamily="50" charset="0"/>
            </a:endParaRP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endParaRPr lang="en-GB" sz="1100" dirty="0" smtClean="0">
              <a:latin typeface="Letter-join Plus 8" panose="02000505000000020003" pitchFamily="50" charset="0"/>
            </a:endParaRP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endParaRPr lang="en-GB" sz="1100" dirty="0" smtClean="0">
              <a:latin typeface="Letter-join Plus 8" panose="02000505000000020003" pitchFamily="50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213531" y="2843191"/>
            <a:ext cx="2258013" cy="38779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Letter-join Plus 8" panose="02000505000000020003" pitchFamily="50" charset="0"/>
              </a:rPr>
              <a:t>Sources and evidence – historical evidence</a:t>
            </a:r>
            <a:endParaRPr lang="en-GB" sz="1200" b="1" dirty="0">
              <a:latin typeface="Letter-join Plus 8" panose="02000505000000020003" pitchFamily="50" charset="0"/>
            </a:endParaRPr>
          </a:p>
          <a:p>
            <a:pPr algn="ctr"/>
            <a:endParaRPr lang="en-GB" sz="1200" b="1" dirty="0">
              <a:latin typeface="Letter-join Plus 8" panose="02000505000000020003" pitchFamily="50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GB" sz="1100" dirty="0" smtClean="0">
                <a:latin typeface="Letter-join Plus 8" panose="02000505000000020003" pitchFamily="50" charset="0"/>
              </a:rPr>
              <a:t>Recognise the importance of real sources and evidence to help us understand events in the past. 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en-GB" sz="1100" dirty="0">
              <a:latin typeface="Letter-join Plus 8" panose="02000505000000020003" pitchFamily="50" charset="0"/>
            </a:endParaRP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n-GB" sz="1100" dirty="0" smtClean="0">
                <a:latin typeface="Letter-join Plus 8" panose="02000505000000020003" pitchFamily="50" charset="0"/>
              </a:rPr>
              <a:t>Build a bugger picture of a historical period using a range of source material. 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endParaRPr lang="en-GB" sz="1100" dirty="0">
              <a:latin typeface="Letter-join Plus 8" panose="02000505000000020003" pitchFamily="50" charset="0"/>
            </a:endParaRPr>
          </a:p>
          <a:p>
            <a:r>
              <a:rPr lang="en-GB" sz="1100" dirty="0" smtClean="0">
                <a:latin typeface="Letter-join Plus 8" panose="02000505000000020003" pitchFamily="50" charset="0"/>
              </a:rPr>
              <a:t>We can use these </a:t>
            </a:r>
            <a:r>
              <a:rPr lang="en-GB" sz="1100" b="1" dirty="0" smtClean="0">
                <a:latin typeface="Letter-join Plus 8" panose="02000505000000020003" pitchFamily="50" charset="0"/>
              </a:rPr>
              <a:t>sources </a:t>
            </a:r>
            <a:r>
              <a:rPr lang="en-GB" sz="1100" dirty="0" smtClean="0">
                <a:latin typeface="Letter-join Plus 8" panose="02000505000000020003" pitchFamily="50" charset="0"/>
              </a:rPr>
              <a:t>to find out about the Great Fire of London:</a:t>
            </a: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endParaRPr lang="en-GB" sz="1100" dirty="0" smtClean="0">
              <a:latin typeface="Letter-join Plus 8" panose="02000505000000020003" pitchFamily="50" charset="0"/>
            </a:endParaRP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endParaRPr lang="en-GB" sz="1100" dirty="0" smtClean="0">
              <a:latin typeface="Letter-join Plus 8" panose="02000505000000020003" pitchFamily="50" charset="0"/>
            </a:endParaRP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endParaRPr lang="en-GB" sz="1100" dirty="0" smtClean="0">
              <a:latin typeface="Letter-join Plus 8" panose="02000505000000020003" pitchFamily="50" charset="0"/>
            </a:endParaRPr>
          </a:p>
          <a:p>
            <a:endParaRPr lang="en-GB" sz="1100" dirty="0">
              <a:latin typeface="Letter-join Plus 8" panose="02000505000000020003" pitchFamily="50" charset="0"/>
            </a:endParaRPr>
          </a:p>
          <a:p>
            <a:endParaRPr lang="en-GB" sz="1100" dirty="0" smtClean="0">
              <a:latin typeface="Letter-join Plus 8" panose="02000505000000020003" pitchFamily="50" charset="0"/>
            </a:endParaRPr>
          </a:p>
          <a:p>
            <a:endParaRPr lang="en-GB" sz="1200" dirty="0">
              <a:latin typeface="Letter-join Plus 8" panose="02000505000000020003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576327" y="2843191"/>
            <a:ext cx="2202969" cy="26545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>
                <a:latin typeface="Letter-join Plus 8" panose="02000505000000020003" pitchFamily="50" charset="0"/>
              </a:rPr>
              <a:t>Historical Change including Local History</a:t>
            </a:r>
            <a:endParaRPr lang="en-GB" sz="1200" b="1" dirty="0">
              <a:latin typeface="Letter-join Plus 8" panose="02000505000000020003" pitchFamily="50" charset="0"/>
            </a:endParaRPr>
          </a:p>
          <a:p>
            <a:pPr algn="ctr"/>
            <a:endParaRPr lang="en-GB" sz="1050" dirty="0">
              <a:latin typeface="Letter-join Plus 8" panose="02000505000000020003" pitchFamily="50" charset="0"/>
            </a:endParaRPr>
          </a:p>
          <a:p>
            <a:pPr marL="285750" indent="-285750" fontAlgn="base">
              <a:buFont typeface="Wingdings" panose="05000000000000000000" pitchFamily="2" charset="2"/>
              <a:buChar char="ü"/>
            </a:pPr>
            <a:r>
              <a:rPr lang="en-GB" sz="1100" dirty="0" smtClean="0">
                <a:latin typeface="Letter-join Plus 8" panose="02000505000000020003" pitchFamily="50" charset="0"/>
              </a:rPr>
              <a:t>​​Know the importance of a significant individual in history and the reason for their fame.</a:t>
            </a:r>
          </a:p>
          <a:p>
            <a:pPr marL="285750" indent="-285750" fontAlgn="base">
              <a:buFont typeface="Wingdings" panose="05000000000000000000" pitchFamily="2" charset="2"/>
              <a:buChar char="ü"/>
            </a:pPr>
            <a:endParaRPr lang="en-GB" sz="1100" dirty="0">
              <a:latin typeface="Letter-join Plus 8" panose="02000505000000020003" pitchFamily="50" charset="0"/>
            </a:endParaRPr>
          </a:p>
          <a:p>
            <a:pPr fontAlgn="base"/>
            <a:r>
              <a:rPr lang="en-GB" sz="1100" dirty="0" smtClean="0">
                <a:latin typeface="Letter-join Plus 8" panose="02000505000000020003" pitchFamily="50" charset="0"/>
              </a:rPr>
              <a:t>​​</a:t>
            </a:r>
          </a:p>
          <a:p>
            <a:pPr fontAlgn="base"/>
            <a:r>
              <a:rPr lang="en-GB" sz="1100" dirty="0" smtClean="0">
                <a:latin typeface="Letter-join Plus 8" panose="02000505000000020003" pitchFamily="50" charset="0"/>
              </a:rPr>
              <a:t>Samuel Pepys kept a diary about the events of the Great Fire.</a:t>
            </a:r>
          </a:p>
          <a:p>
            <a:pPr fontAlgn="base"/>
            <a:endParaRPr lang="en-GB" sz="1100" dirty="0">
              <a:latin typeface="Letter-join Plus 8" panose="02000505000000020003" pitchFamily="50" charset="0"/>
            </a:endParaRPr>
          </a:p>
          <a:p>
            <a:pPr fontAlgn="base"/>
            <a:r>
              <a:rPr lang="en-GB" sz="1100" dirty="0" smtClean="0">
                <a:latin typeface="Letter-join Plus 8" panose="02000505000000020003" pitchFamily="50" charset="0"/>
              </a:rPr>
              <a:t>Christopher Wren was an </a:t>
            </a:r>
            <a:r>
              <a:rPr lang="en-GB" sz="1100" b="1" dirty="0" smtClean="0">
                <a:latin typeface="Letter-join Plus 8" panose="02000505000000020003" pitchFamily="50" charset="0"/>
              </a:rPr>
              <a:t>architect </a:t>
            </a:r>
            <a:r>
              <a:rPr lang="en-GB" sz="1100" dirty="0" smtClean="0">
                <a:latin typeface="Letter-join Plus 8" panose="02000505000000020003" pitchFamily="50" charset="0"/>
              </a:rPr>
              <a:t>who rebuilt 52 churches in London after the Great Fire of London..</a:t>
            </a:r>
          </a:p>
          <a:p>
            <a:pPr fontAlgn="base"/>
            <a:endParaRPr lang="en-GB" sz="1100" dirty="0" smtClean="0">
              <a:latin typeface="Letter-join Plus 8" panose="02000505000000020003" pitchFamily="50" charset="0"/>
            </a:endParaRPr>
          </a:p>
        </p:txBody>
      </p:sp>
      <p:pic>
        <p:nvPicPr>
          <p:cNvPr id="22" name="Picture 14" descr="https://symbols.widgitonline.com/widgit/col/333x310.5/bycc/English_UK/vocabulary/NOUN/Sg/308001002701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590" y="1978665"/>
            <a:ext cx="714338" cy="63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225682" y="4758563"/>
            <a:ext cx="2275121" cy="19543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b="1" u="sng" dirty="0">
                <a:latin typeface="Letter-join Plus 8" panose="02000505000000020003" pitchFamily="50" charset="0"/>
              </a:rPr>
              <a:t>Linked </a:t>
            </a:r>
            <a:r>
              <a:rPr lang="en-GB" sz="1100" b="1" u="sng" dirty="0" smtClean="0">
                <a:latin typeface="Letter-join Plus 8" panose="02000505000000020003" pitchFamily="50" charset="0"/>
              </a:rPr>
              <a:t>texts:</a:t>
            </a:r>
          </a:p>
          <a:p>
            <a:endParaRPr lang="en-GB" sz="1100" b="1" u="sng" dirty="0">
              <a:latin typeface="Letter-join Plus 8" panose="02000505000000020003" pitchFamily="50" charset="0"/>
            </a:endParaRPr>
          </a:p>
          <a:p>
            <a:endParaRPr lang="en-GB" sz="1100" b="1" u="sng" dirty="0" smtClean="0">
              <a:latin typeface="Letter-join Plus 8" panose="02000505000000020003" pitchFamily="50" charset="0"/>
            </a:endParaRPr>
          </a:p>
          <a:p>
            <a:endParaRPr lang="en-GB" sz="1100" b="1" u="sng" dirty="0">
              <a:latin typeface="Letter-join Plus 8" panose="02000505000000020003" pitchFamily="50" charset="0"/>
            </a:endParaRPr>
          </a:p>
          <a:p>
            <a:endParaRPr lang="en-GB" sz="1100" b="1" u="sng" dirty="0" smtClean="0">
              <a:latin typeface="Letter-join Plus 8" panose="02000505000000020003" pitchFamily="50" charset="0"/>
            </a:endParaRPr>
          </a:p>
          <a:p>
            <a:endParaRPr lang="en-GB" sz="1100" b="1" u="sng" dirty="0">
              <a:latin typeface="Letter-join Plus 8" panose="02000505000000020003" pitchFamily="50" charset="0"/>
            </a:endParaRPr>
          </a:p>
          <a:p>
            <a:endParaRPr lang="en-GB" sz="1100" b="1" u="sng" dirty="0" smtClean="0">
              <a:latin typeface="Letter-join Plus 8" panose="02000505000000020003" pitchFamily="50" charset="0"/>
            </a:endParaRPr>
          </a:p>
          <a:p>
            <a:endParaRPr lang="en-GB" sz="1100" b="1" u="sng" dirty="0">
              <a:latin typeface="Letter-join Plus 8" panose="02000505000000020003" pitchFamily="50" charset="0"/>
            </a:endParaRPr>
          </a:p>
          <a:p>
            <a:endParaRPr lang="en-GB" sz="1100" b="1" u="sng" dirty="0" smtClean="0">
              <a:latin typeface="Letter-join Plus 8" panose="02000505000000020003" pitchFamily="50" charset="0"/>
            </a:endParaRPr>
          </a:p>
          <a:p>
            <a:endParaRPr lang="en-GB" sz="1100" b="1" u="sng" dirty="0">
              <a:latin typeface="Letter-join Plus 8" panose="02000505000000020003" pitchFamily="50" charset="0"/>
            </a:endParaRPr>
          </a:p>
          <a:p>
            <a:endParaRPr lang="en-GB" sz="1100" dirty="0">
              <a:latin typeface="Letter-join Plus 8" panose="02000505000000020003" pitchFamily="50" charset="0"/>
            </a:endParaRPr>
          </a:p>
        </p:txBody>
      </p:sp>
      <p:sp>
        <p:nvSpPr>
          <p:cNvPr id="2" name="AutoShape 2" descr="Claude in the City: Amazon.co.uk: Smith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7612" y="4933700"/>
            <a:ext cx="1869849" cy="14831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65615" y="4888034"/>
            <a:ext cx="2036437" cy="9471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0269" y="1156310"/>
            <a:ext cx="5162550" cy="1276350"/>
          </a:xfrm>
          <a:prstGeom prst="rect">
            <a:avLst/>
          </a:prstGeom>
        </p:spPr>
      </p:pic>
      <p:pic>
        <p:nvPicPr>
          <p:cNvPr id="1026" name="Picture 2" descr="https://symbols.widgitonline.com/widgit/col/358.5x151.5/bycc/English_UK/great%20fire%20of%20london/NPHRASE/NoTags/3088020017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78" y="889550"/>
            <a:ext cx="975822" cy="963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4" descr="The Owl Who Was Afraid of the Dar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975" y="5014883"/>
            <a:ext cx="985361" cy="1441739"/>
          </a:xfrm>
          <a:prstGeom prst="rect">
            <a:avLst/>
          </a:prstGeom>
        </p:spPr>
      </p:pic>
      <p:sp>
        <p:nvSpPr>
          <p:cNvPr id="10" name="AutoShape 6" descr="Omar, the Bees and Me: 1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04837" y="4888034"/>
            <a:ext cx="1020290" cy="102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04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D7C9F8980AAE149A248CE5655B9CEDF" ma:contentTypeVersion="15" ma:contentTypeDescription="Create a new document." ma:contentTypeScope="" ma:versionID="b7a80af8cadfb9370bb75a0bb024f2ac">
  <xsd:schema xmlns:xsd="http://www.w3.org/2001/XMLSchema" xmlns:xs="http://www.w3.org/2001/XMLSchema" xmlns:p="http://schemas.microsoft.com/office/2006/metadata/properties" xmlns:ns2="3262177e-16a3-49dc-bf94-be9f058d24fa" xmlns:ns3="6d018340-fcc6-4879-b5a3-eb7ef424df6b" targetNamespace="http://schemas.microsoft.com/office/2006/metadata/properties" ma:root="true" ma:fieldsID="19fccd97ed444c006e0a1af286d46416" ns2:_="" ns3:_="">
    <xsd:import namespace="3262177e-16a3-49dc-bf94-be9f058d24fa"/>
    <xsd:import namespace="6d018340-fcc6-4879-b5a3-eb7ef424df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62177e-16a3-49dc-bf94-be9f058d24f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9f3e19ae-683a-4038-93ac-612cf9cf81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018340-fcc6-4879-b5a3-eb7ef424df6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bfb54719-bc6d-4ce6-bff5-a3ef27deeac1}" ma:internalName="TaxCatchAll" ma:showField="CatchAllData" ma:web="6d018340-fcc6-4879-b5a3-eb7ef424df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262177e-16a3-49dc-bf94-be9f058d24fa">
      <Terms xmlns="http://schemas.microsoft.com/office/infopath/2007/PartnerControls"/>
    </lcf76f155ced4ddcb4097134ff3c332f>
    <TaxCatchAll xmlns="6d018340-fcc6-4879-b5a3-eb7ef424df6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8C8FA08-C46B-49ED-873A-44AE41FFEC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262177e-16a3-49dc-bf94-be9f058d24fa"/>
    <ds:schemaRef ds:uri="6d018340-fcc6-4879-b5a3-eb7ef424df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57654BE-15F3-4BB2-B7B5-C3B98AB650A3}">
  <ds:schemaRefs>
    <ds:schemaRef ds:uri="http://purl.org/dc/elements/1.1/"/>
    <ds:schemaRef ds:uri="http://schemas.microsoft.com/office/2006/metadata/properties"/>
    <ds:schemaRef ds:uri="6d018340-fcc6-4879-b5a3-eb7ef424df6b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3262177e-16a3-49dc-bf94-be9f058d24fa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4939F04-2F74-4B9C-B96D-6C272F834B8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352</Words>
  <Application>Microsoft Office PowerPoint</Application>
  <PresentationFormat>Widescreen</PresentationFormat>
  <Paragraphs>80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Letter-join Plus 8</vt:lpstr>
      <vt:lpstr>Wingdings</vt:lpstr>
      <vt:lpstr>Office Theme</vt:lpstr>
      <vt:lpstr>PowerPoint Presentation</vt:lpstr>
    </vt:vector>
  </TitlesOfParts>
  <Company>L.E.A.D. IT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Mohammed Kasir</dc:creator>
  <cp:lastModifiedBy>Roxana Darling</cp:lastModifiedBy>
  <cp:revision>76</cp:revision>
  <cp:lastPrinted>2024-12-13T14:19:54Z</cp:lastPrinted>
  <dcterms:created xsi:type="dcterms:W3CDTF">2024-11-29T14:58:39Z</dcterms:created>
  <dcterms:modified xsi:type="dcterms:W3CDTF">2025-04-22T17:58:38Z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0x0101006D7C9F8980AAE149A248CE5655B9CEDF</vt:lpwstr>
  </property>
</Properties>
</file>