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CCFF"/>
    <a:srgbClr val="DBB8EE"/>
    <a:srgbClr val="B6B3DF"/>
    <a:srgbClr val="FEF9B4"/>
    <a:srgbClr val="FF604F"/>
    <a:srgbClr val="FFB3AB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969E2D-C0B6-D1A1-7212-E40876A62D91}" v="17" dt="2024-04-14T12:03:53.2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Woolnough" userId="S::s.woolnough@arboretum.derby.sch.uk::71fd7eee-22b7-40d5-9ba9-b78651b117aa" providerId="AD" clId="Web-{66969E2D-C0B6-D1A1-7212-E40876A62D91}"/>
    <pc:docChg chg="modSld">
      <pc:chgData name="Sarah Woolnough" userId="S::s.woolnough@arboretum.derby.sch.uk::71fd7eee-22b7-40d5-9ba9-b78651b117aa" providerId="AD" clId="Web-{66969E2D-C0B6-D1A1-7212-E40876A62D91}" dt="2024-04-14T12:03:53.290" v="12"/>
      <pc:docMkLst>
        <pc:docMk/>
      </pc:docMkLst>
      <pc:sldChg chg="delSp modSp">
        <pc:chgData name="Sarah Woolnough" userId="S::s.woolnough@arboretum.derby.sch.uk::71fd7eee-22b7-40d5-9ba9-b78651b117aa" providerId="AD" clId="Web-{66969E2D-C0B6-D1A1-7212-E40876A62D91}" dt="2024-04-14T12:03:53.290" v="12"/>
        <pc:sldMkLst>
          <pc:docMk/>
          <pc:sldMk cId="0" sldId="256"/>
        </pc:sldMkLst>
        <pc:spChg chg="del">
          <ac:chgData name="Sarah Woolnough" userId="S::s.woolnough@arboretum.derby.sch.uk::71fd7eee-22b7-40d5-9ba9-b78651b117aa" providerId="AD" clId="Web-{66969E2D-C0B6-D1A1-7212-E40876A62D91}" dt="2024-04-14T12:03:37.554" v="2"/>
          <ac:spMkLst>
            <pc:docMk/>
            <pc:sldMk cId="0" sldId="256"/>
            <ac:spMk id="6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3.555" v="5"/>
          <ac:spMkLst>
            <pc:docMk/>
            <pc:sldMk cId="0" sldId="256"/>
            <ac:spMk id="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7.508" v="8"/>
          <ac:spMkLst>
            <pc:docMk/>
            <pc:sldMk cId="0" sldId="256"/>
            <ac:spMk id="9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2.258" v="4"/>
          <ac:spMkLst>
            <pc:docMk/>
            <pc:sldMk cId="0" sldId="256"/>
            <ac:spMk id="10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53.290" v="12"/>
          <ac:spMkLst>
            <pc:docMk/>
            <pc:sldMk cId="0" sldId="256"/>
            <ac:spMk id="11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0.008" v="3"/>
          <ac:spMkLst>
            <pc:docMk/>
            <pc:sldMk cId="0" sldId="256"/>
            <ac:spMk id="2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4.930" v="6"/>
          <ac:spMkLst>
            <pc:docMk/>
            <pc:sldMk cId="0" sldId="256"/>
            <ac:spMk id="1127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A0B72-3420-419A-8665-973951373B45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008512-ACF8-493E-8089-E482CCC28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83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008512-ACF8-493E-8089-E482CCC2859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820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08/10/2025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08/10/2025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08/10/2025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08/10/2025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08/10/2025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08/10/2025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08/10/2025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08/10/2025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08/10/2025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08/10/2025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08/10/2025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1A50-4B1D-4681-9FC5-018FE340E6F3}" type="datetimeFigureOut">
              <a:rPr lang="en-GB" smtClean="0"/>
              <a:pPr/>
              <a:t>08/10/2025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75856" y="246562"/>
            <a:ext cx="2331886" cy="77362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3556803" y="246562"/>
            <a:ext cx="186632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Nursery </a:t>
            </a:r>
          </a:p>
          <a:p>
            <a:pPr algn="ctr"/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New Beginnings </a:t>
            </a:r>
            <a:endParaRPr lang="en-GB" sz="16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algn="ctr"/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Autumn 1</a:t>
            </a:r>
          </a:p>
          <a:p>
            <a:pPr algn="ctr"/>
            <a:endParaRPr lang="en-GB" sz="14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pic>
        <p:nvPicPr>
          <p:cNvPr id="1026" name="Picture 2" descr="Arboretum_line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60915"/>
            <a:ext cx="1689452" cy="56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138719" y="1182192"/>
            <a:ext cx="2932891" cy="116668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83854" y="409588"/>
            <a:ext cx="2973482" cy="24622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Communication and Language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lvl="0"/>
            <a:r>
              <a:rPr lang="en-GB" sz="1200" dirty="0" smtClean="0">
                <a:latin typeface="Letter-join Basic 8" panose="02000505000000020003" pitchFamily="50" charset="0"/>
              </a:rPr>
              <a:t>l </a:t>
            </a:r>
            <a:r>
              <a:rPr lang="en-GB" sz="1200" dirty="0">
                <a:latin typeface="Letter-join Basic 8" panose="02000505000000020003" pitchFamily="50" charset="0"/>
              </a:rPr>
              <a:t>will </a:t>
            </a:r>
            <a:r>
              <a:rPr lang="en-GB" sz="1200" dirty="0" smtClean="0">
                <a:latin typeface="Letter-join Basic 8" panose="02000505000000020003" pitchFamily="50" charset="0"/>
              </a:rPr>
              <a:t>begin to listen to stories and rhymes</a:t>
            </a:r>
          </a:p>
          <a:p>
            <a:r>
              <a:rPr lang="en-GB" sz="1200" dirty="0">
                <a:latin typeface="Letter-join Basic 8" panose="02000505000000020003" pitchFamily="50" charset="0"/>
              </a:rPr>
              <a:t>l will begin to listen to </a:t>
            </a:r>
            <a:r>
              <a:rPr lang="en-GB" sz="1200" dirty="0" smtClean="0">
                <a:latin typeface="Letter-join Basic 8" panose="02000505000000020003" pitchFamily="50" charset="0"/>
              </a:rPr>
              <a:t>instructions</a:t>
            </a:r>
            <a:endParaRPr lang="en-GB" sz="1200" dirty="0">
              <a:latin typeface="Letter-join Basic 8" panose="02000505000000020003" pitchFamily="50" charset="0"/>
            </a:endParaRPr>
          </a:p>
          <a:p>
            <a:r>
              <a:rPr lang="en-GB" sz="1200" dirty="0">
                <a:latin typeface="Letter-join Basic 8" panose="02000505000000020003" pitchFamily="50" charset="0"/>
              </a:rPr>
              <a:t>l will begin to listen </a:t>
            </a:r>
            <a:r>
              <a:rPr lang="en-GB" sz="1200" dirty="0" smtClean="0">
                <a:latin typeface="Letter-join Basic 8" panose="02000505000000020003" pitchFamily="50" charset="0"/>
              </a:rPr>
              <a:t>during adult led activities</a:t>
            </a:r>
          </a:p>
          <a:p>
            <a:r>
              <a:rPr lang="en-GB" sz="1200" dirty="0">
                <a:latin typeface="Letter-join Basic 8" panose="02000505000000020003" pitchFamily="50" charset="0"/>
              </a:rPr>
              <a:t>Children understand what we use objects for </a:t>
            </a:r>
            <a:r>
              <a:rPr lang="en-GB" sz="1200" dirty="0" err="1">
                <a:latin typeface="Letter-join Basic 8" panose="02000505000000020003" pitchFamily="50" charset="0"/>
              </a:rPr>
              <a:t>e.g</a:t>
            </a:r>
            <a:r>
              <a:rPr lang="en-GB" sz="1200" dirty="0">
                <a:latin typeface="Letter-join Basic 8" panose="02000505000000020003" pitchFamily="50" charset="0"/>
              </a:rPr>
              <a:t> using scissors to </a:t>
            </a:r>
            <a:r>
              <a:rPr lang="en-GB" sz="1200" dirty="0" smtClean="0">
                <a:latin typeface="Letter-join Basic 8" panose="02000505000000020003" pitchFamily="50" charset="0"/>
              </a:rPr>
              <a:t>cut </a:t>
            </a:r>
            <a:r>
              <a:rPr lang="en-GB" sz="1200" dirty="0">
                <a:latin typeface="Letter-join Basic 8" panose="02000505000000020003" pitchFamily="50" charset="0"/>
              </a:rPr>
              <a:t>with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learn new vocabulary 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join in with familiar songs and rhymes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express my point of view</a:t>
            </a:r>
          </a:p>
          <a:p>
            <a:endParaRPr lang="en-GB" sz="1000" dirty="0" smtClean="0">
              <a:latin typeface="Letter-join Basic 8" panose="020005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46703" y="2450574"/>
            <a:ext cx="2973700" cy="30162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Personal, Social and Emotional Development 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understand our school rules and begin to follow them with support</a:t>
            </a:r>
          </a:p>
          <a:p>
            <a:r>
              <a:rPr lang="en-US" sz="1200" dirty="0" smtClean="0">
                <a:latin typeface="Letter-join Basic 8" panose="02000505000000020003" pitchFamily="50" charset="0"/>
              </a:rPr>
              <a:t>I will begin </a:t>
            </a:r>
            <a:r>
              <a:rPr lang="en-US" sz="1200" dirty="0">
                <a:latin typeface="Letter-join Basic 8" panose="02000505000000020003" pitchFamily="50" charset="0"/>
              </a:rPr>
              <a:t>to express </a:t>
            </a:r>
            <a:r>
              <a:rPr lang="en-US" sz="1200" dirty="0" smtClean="0">
                <a:latin typeface="Letter-join Basic 8" panose="02000505000000020003" pitchFamily="50" charset="0"/>
              </a:rPr>
              <a:t>my feelings </a:t>
            </a:r>
          </a:p>
          <a:p>
            <a:r>
              <a:rPr lang="en-US" sz="1200" dirty="0" smtClean="0">
                <a:latin typeface="Letter-join Basic 8" panose="02000505000000020003" pitchFamily="50" charset="0"/>
              </a:rPr>
              <a:t>I will become </a:t>
            </a:r>
            <a:r>
              <a:rPr lang="en-US" sz="1200" dirty="0">
                <a:latin typeface="Letter-join Basic 8" panose="02000505000000020003" pitchFamily="50" charset="0"/>
              </a:rPr>
              <a:t>increasingly confident in separating from </a:t>
            </a:r>
            <a:r>
              <a:rPr lang="en-US" sz="1200" dirty="0" smtClean="0">
                <a:latin typeface="Letter-join Basic 8" panose="02000505000000020003" pitchFamily="50" charset="0"/>
              </a:rPr>
              <a:t>my main </a:t>
            </a:r>
            <a:r>
              <a:rPr lang="en-US" sz="1200" dirty="0" err="1">
                <a:latin typeface="Letter-join Basic 8" panose="02000505000000020003" pitchFamily="50" charset="0"/>
              </a:rPr>
              <a:t>carer</a:t>
            </a:r>
            <a:r>
              <a:rPr lang="en-US" sz="1200" dirty="0">
                <a:latin typeface="Letter-join Basic 8" panose="02000505000000020003" pitchFamily="50" charset="0"/>
              </a:rPr>
              <a:t>. </a:t>
            </a:r>
            <a:endParaRPr lang="en-GB" sz="1200" dirty="0"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use </a:t>
            </a:r>
            <a:r>
              <a:rPr lang="en-GB" sz="1200" dirty="0">
                <a:latin typeface="Letter-join Basic 8" panose="02000505000000020003" pitchFamily="50" charset="0"/>
              </a:rPr>
              <a:t>the toilet with some adult support although </a:t>
            </a:r>
            <a:r>
              <a:rPr lang="en-GB" sz="1200" dirty="0" smtClean="0">
                <a:latin typeface="Letter-join Basic 8" panose="02000505000000020003" pitchFamily="50" charset="0"/>
              </a:rPr>
              <a:t>I may </a:t>
            </a:r>
            <a:r>
              <a:rPr lang="en-GB" sz="1200" dirty="0">
                <a:latin typeface="Letter-join Basic 8" panose="02000505000000020003" pitchFamily="50" charset="0"/>
              </a:rPr>
              <a:t>have some accidents </a:t>
            </a:r>
            <a:endParaRPr lang="en-GB" sz="1200" dirty="0" smtClean="0">
              <a:latin typeface="Letter-join Basic 8" panose="02000505000000020003" pitchFamily="50" charset="0"/>
            </a:endParaRPr>
          </a:p>
          <a:p>
            <a:r>
              <a:rPr lang="en-US" sz="1200" dirty="0" smtClean="0">
                <a:latin typeface="Letter-join Basic 8" panose="02000505000000020003" pitchFamily="50" charset="0"/>
              </a:rPr>
              <a:t>I will enjoy </a:t>
            </a:r>
            <a:r>
              <a:rPr lang="en-US" sz="1200" dirty="0">
                <a:latin typeface="Letter-join Basic 8" panose="02000505000000020003" pitchFamily="50" charset="0"/>
              </a:rPr>
              <a:t>playing alone, alongside and with others </a:t>
            </a:r>
            <a:endParaRPr lang="en-GB" sz="1200" dirty="0">
              <a:latin typeface="Letter-join Basic 8" panose="02000505000000020003" pitchFamily="50" charset="0"/>
            </a:endParaRPr>
          </a:p>
          <a:p>
            <a:r>
              <a:rPr lang="en-US" sz="1200" dirty="0" smtClean="0">
                <a:latin typeface="Letter-join Basic 8" panose="02000505000000020003" pitchFamily="50" charset="0"/>
              </a:rPr>
              <a:t>I will begin </a:t>
            </a:r>
            <a:r>
              <a:rPr lang="en-US" sz="1200" dirty="0">
                <a:latin typeface="Letter-join Basic 8" panose="02000505000000020003" pitchFamily="50" charset="0"/>
              </a:rPr>
              <a:t>to take turns with others with support </a:t>
            </a:r>
            <a:endParaRPr lang="en-GB" sz="1200" dirty="0">
              <a:latin typeface="Letter-join Basic 8" panose="02000505000000020003" pitchFamily="50" charset="0"/>
            </a:endParaRPr>
          </a:p>
          <a:p>
            <a:endParaRPr lang="en-GB" sz="1200" dirty="0">
              <a:latin typeface="Letter-join Basic 8" panose="02000505000000020003" pitchFamily="50" charset="0"/>
            </a:endParaRPr>
          </a:p>
          <a:p>
            <a:endParaRPr lang="en-GB" sz="10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854" y="2994370"/>
            <a:ext cx="3006071" cy="24929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Physical Development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Gross Motor </a:t>
            </a:r>
          </a:p>
          <a:p>
            <a:r>
              <a:rPr lang="en-US" sz="1200" dirty="0" smtClean="0">
                <a:latin typeface="Letter-join Basic 8" panose="02000505000000020003" pitchFamily="50" charset="0"/>
              </a:rPr>
              <a:t>I will move my body </a:t>
            </a:r>
            <a:r>
              <a:rPr lang="en-US" sz="1200" dirty="0">
                <a:latin typeface="Letter-join Basic 8" panose="02000505000000020003" pitchFamily="50" charset="0"/>
              </a:rPr>
              <a:t>in different ways, e.g. rolling, crawling, walking, jumping, hopping and skipping </a:t>
            </a:r>
            <a:endParaRPr lang="en-GB" sz="1200" dirty="0"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can </a:t>
            </a:r>
            <a:r>
              <a:rPr lang="en-GB" sz="1200" dirty="0">
                <a:latin typeface="Letter-join Basic 8" panose="02000505000000020003" pitchFamily="50" charset="0"/>
              </a:rPr>
              <a:t>use large-muscle movements to wave flags, fabric, paint and make marks</a:t>
            </a:r>
            <a:endParaRPr lang="en-GB" sz="1200" b="1" u="sng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Fine Motor</a:t>
            </a:r>
          </a:p>
          <a:p>
            <a:r>
              <a:rPr lang="en-US" sz="1200" dirty="0" smtClean="0">
                <a:latin typeface="Letter-join Basic 8" panose="02000505000000020003" pitchFamily="50" charset="0"/>
              </a:rPr>
              <a:t>I will </a:t>
            </a:r>
            <a:r>
              <a:rPr lang="en-US" sz="1200" dirty="0">
                <a:latin typeface="Letter-join Basic 8" panose="02000505000000020003" pitchFamily="50" charset="0"/>
              </a:rPr>
              <a:t>hold a pencil (fisted/digital pronate grip) to make marks </a:t>
            </a:r>
            <a:endParaRPr lang="en-GB" sz="1200" dirty="0">
              <a:latin typeface="Letter-join Basic 8" panose="02000505000000020003" pitchFamily="50" charset="0"/>
            </a:endParaRPr>
          </a:p>
          <a:p>
            <a:r>
              <a:rPr lang="en-GB" sz="1200" smtClean="0">
                <a:latin typeface="Letter-join Basic 8" panose="02000505000000020003" pitchFamily="50" charset="0"/>
              </a:rPr>
              <a:t>I will </a:t>
            </a:r>
            <a:r>
              <a:rPr lang="en-GB" sz="1200" dirty="0">
                <a:latin typeface="Letter-join Basic 8" panose="02000505000000020003" pitchFamily="50" charset="0"/>
              </a:rPr>
              <a:t>turn pages in a book </a:t>
            </a:r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endParaRPr lang="en-GB" sz="1200" dirty="0" smtClean="0">
              <a:latin typeface="Letter-join Basic 8" panose="020005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69198" y="832820"/>
            <a:ext cx="2854958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Literacy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listen to stories and poems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join in with familiar rhymes and stories 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look at and hold books independently 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handle books carefully and the correct way up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Little </a:t>
            </a:r>
            <a:r>
              <a:rPr lang="en-GB" sz="1200" dirty="0" err="1" smtClean="0">
                <a:latin typeface="Letter-join Basic 8" panose="02000505000000020003" pitchFamily="50" charset="0"/>
              </a:rPr>
              <a:t>Wandle</a:t>
            </a:r>
            <a:r>
              <a:rPr lang="en-GB" sz="1200" dirty="0" smtClean="0">
                <a:latin typeface="Letter-join Basic 8" panose="02000505000000020003" pitchFamily="50" charset="0"/>
              </a:rPr>
              <a:t> – I will take part in my daily Rhyme Time lesson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79456" y="3585242"/>
            <a:ext cx="2893117" cy="24622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Mathematics</a:t>
            </a:r>
          </a:p>
          <a:p>
            <a:endParaRPr lang="en-GB" sz="11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compare two groups of objects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explore and play with shapes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join in with patterns in songs and stories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use number names and language within my play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say 1,2 and 3 in the correct order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may begin to </a:t>
            </a:r>
            <a:r>
              <a:rPr lang="en-GB" sz="1200" dirty="0" err="1" smtClean="0">
                <a:latin typeface="Letter-join Basic 8" panose="02000505000000020003" pitchFamily="50" charset="0"/>
              </a:rPr>
              <a:t>subitise</a:t>
            </a:r>
            <a:r>
              <a:rPr lang="en-GB" sz="1200" dirty="0" smtClean="0">
                <a:latin typeface="Letter-join Basic 8" panose="02000505000000020003" pitchFamily="50" charset="0"/>
              </a:rPr>
              <a:t> 1,2 or 3 objects</a:t>
            </a:r>
            <a:r>
              <a:rPr lang="en-GB" sz="1200" dirty="0" smtClean="0">
                <a:latin typeface="Twinkl" panose="02000000000000000000" pitchFamily="2" charset="0"/>
              </a:rPr>
              <a:t> </a:t>
            </a:r>
            <a:endParaRPr lang="en-GB" sz="1200" dirty="0">
              <a:latin typeface="Twinkl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4711" y="5562906"/>
            <a:ext cx="289764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Enrichment 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listen to a storyteller  </a:t>
            </a:r>
          </a:p>
        </p:txBody>
      </p:sp>
      <p:pic>
        <p:nvPicPr>
          <p:cNvPr id="1028" name="Picture 4" descr="Fall Leaves Outline Vector Art, Icons, and Graphics for Free Downlo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84783"/>
            <a:ext cx="1961690" cy="56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7 Places to Find Free Fall Leaves Clip Art Imag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764" y="125962"/>
            <a:ext cx="594123" cy="59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Do You Want to be My Friend?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670" y="1341136"/>
            <a:ext cx="847412" cy="694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Hello Friend!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6643" y="1294927"/>
            <a:ext cx="674853" cy="941218"/>
          </a:xfrm>
          <a:prstGeom prst="rect">
            <a:avLst/>
          </a:prstGeom>
          <a:noFill/>
          <a:extLst/>
        </p:spPr>
      </p:pic>
      <p:pic>
        <p:nvPicPr>
          <p:cNvPr id="18" name="Picture 17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62"/>
          <a:stretch/>
        </p:blipFill>
        <p:spPr>
          <a:xfrm>
            <a:off x="3186703" y="1341136"/>
            <a:ext cx="588346" cy="762335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674" y="1425195"/>
            <a:ext cx="723905" cy="72174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300726" y="5562906"/>
            <a:ext cx="2608875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Our Class Nursery Rhymes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dirty="0">
                <a:latin typeface="Letter-join Basic 8" panose="02000505000000020003" pitchFamily="50" charset="0"/>
              </a:rPr>
              <a:t>1,2,3,4,5, Once I caught a fish </a:t>
            </a:r>
            <a:r>
              <a:rPr lang="en-GB" sz="1200" dirty="0" smtClean="0">
                <a:latin typeface="Letter-join Basic 8" panose="02000505000000020003" pitchFamily="50" charset="0"/>
              </a:rPr>
              <a:t>alive 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A </a:t>
            </a:r>
            <a:r>
              <a:rPr lang="en-GB" sz="1200" dirty="0">
                <a:latin typeface="Letter-join Basic 8" panose="02000505000000020003" pitchFamily="50" charset="0"/>
              </a:rPr>
              <a:t>Sailor Went To </a:t>
            </a:r>
            <a:r>
              <a:rPr lang="en-GB" sz="1200" dirty="0" smtClean="0">
                <a:latin typeface="Letter-join Basic 8" panose="02000505000000020003" pitchFamily="50" charset="0"/>
              </a:rPr>
              <a:t>Sea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Baa</a:t>
            </a:r>
            <a:r>
              <a:rPr lang="en-GB" sz="1200" dirty="0">
                <a:latin typeface="Letter-join Basic 8" panose="02000505000000020003" pitchFamily="50" charset="0"/>
              </a:rPr>
              <a:t>, Baa, Black </a:t>
            </a:r>
            <a:r>
              <a:rPr lang="en-GB" sz="1200" dirty="0" smtClean="0">
                <a:latin typeface="Letter-join Basic 8" panose="02000505000000020003" pitchFamily="50" charset="0"/>
              </a:rPr>
              <a:t>Sheep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Down </a:t>
            </a:r>
            <a:r>
              <a:rPr lang="en-GB" sz="1200" dirty="0">
                <a:latin typeface="Letter-join Basic 8" panose="02000505000000020003" pitchFamily="50" charset="0"/>
              </a:rPr>
              <a:t>at the Station, </a:t>
            </a:r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62177e-16a3-49dc-bf94-be9f058d24fa">
      <Terms xmlns="http://schemas.microsoft.com/office/infopath/2007/PartnerControls"/>
    </lcf76f155ced4ddcb4097134ff3c332f>
    <TaxCatchAll xmlns="6d018340-fcc6-4879-b5a3-eb7ef424df6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7C9F8980AAE149A248CE5655B9CEDF" ma:contentTypeVersion="15" ma:contentTypeDescription="Create a new document." ma:contentTypeScope="" ma:versionID="b7a80af8cadfb9370bb75a0bb024f2ac">
  <xsd:schema xmlns:xsd="http://www.w3.org/2001/XMLSchema" xmlns:xs="http://www.w3.org/2001/XMLSchema" xmlns:p="http://schemas.microsoft.com/office/2006/metadata/properties" xmlns:ns2="3262177e-16a3-49dc-bf94-be9f058d24fa" xmlns:ns3="6d018340-fcc6-4879-b5a3-eb7ef424df6b" targetNamespace="http://schemas.microsoft.com/office/2006/metadata/properties" ma:root="true" ma:fieldsID="19fccd97ed444c006e0a1af286d46416" ns2:_="" ns3:_="">
    <xsd:import namespace="3262177e-16a3-49dc-bf94-be9f058d24fa"/>
    <xsd:import namespace="6d018340-fcc6-4879-b5a3-eb7ef424df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62177e-16a3-49dc-bf94-be9f058d2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f3e19ae-683a-4038-93ac-612cf9cf81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018340-fcc6-4879-b5a3-eb7ef424df6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fb54719-bc6d-4ce6-bff5-a3ef27deeac1}" ma:internalName="TaxCatchAll" ma:showField="CatchAllData" ma:web="6d018340-fcc6-4879-b5a3-eb7ef424df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A43E32C-63BE-42E3-A2B5-C7269E7D3B3E}">
  <ds:schemaRefs>
    <ds:schemaRef ds:uri="http://purl.org/dc/elements/1.1/"/>
    <ds:schemaRef ds:uri="http://schemas.microsoft.com/office/2006/metadata/properties"/>
    <ds:schemaRef ds:uri="http://purl.org/dc/terms/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3262177e-16a3-49dc-bf94-be9f058d24fa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14D2609-A9F7-4CCB-A0E0-57A291858C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77D5A6-3A0D-4D04-AB72-74DCF54138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62177e-16a3-49dc-bf94-be9f058d24fa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2762</TotalTime>
  <Words>366</Words>
  <Application>Microsoft Office PowerPoint</Application>
  <PresentationFormat>On-screen Show (4:3)</PresentationFormat>
  <Paragraphs>54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Letter-join Basic 8</vt:lpstr>
      <vt:lpstr>Times New Roman</vt:lpstr>
      <vt:lpstr>Twinkl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jane</dc:creator>
  <cp:lastModifiedBy>Vicara MacDonald</cp:lastModifiedBy>
  <cp:revision>134</cp:revision>
  <dcterms:created xsi:type="dcterms:W3CDTF">2017-06-11T10:50:31Z</dcterms:created>
  <dcterms:modified xsi:type="dcterms:W3CDTF">2025-10-08T15:03:59Z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0x0101006D7C9F8980AAE149A248CE5655B9CEDF</vt:lpwstr>
  </property>
  <property fmtid="{D5CDD505-2E9C-101B-9397-08002B2CF9AE}" pid="3" name="MediaServiceImageTags">
    <vt:lpwstr/>
  </property>
</Properties>
</file>