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574A-9C4C-4C44-996A-88421BCD3C8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6E4C-9234-4AF5-A90F-92FC8880D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469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574A-9C4C-4C44-996A-88421BCD3C8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6E4C-9234-4AF5-A90F-92FC8880D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144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574A-9C4C-4C44-996A-88421BCD3C8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6E4C-9234-4AF5-A90F-92FC8880D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505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574A-9C4C-4C44-996A-88421BCD3C8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6E4C-9234-4AF5-A90F-92FC8880D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362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574A-9C4C-4C44-996A-88421BCD3C8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6E4C-9234-4AF5-A90F-92FC8880D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047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574A-9C4C-4C44-996A-88421BCD3C8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6E4C-9234-4AF5-A90F-92FC8880D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5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574A-9C4C-4C44-996A-88421BCD3C8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6E4C-9234-4AF5-A90F-92FC8880D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846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574A-9C4C-4C44-996A-88421BCD3C8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6E4C-9234-4AF5-A90F-92FC8880D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038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574A-9C4C-4C44-996A-88421BCD3C8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6E4C-9234-4AF5-A90F-92FC8880D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601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574A-9C4C-4C44-996A-88421BCD3C8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6E4C-9234-4AF5-A90F-92FC8880D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165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0574A-9C4C-4C44-996A-88421BCD3C8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6E4C-9234-4AF5-A90F-92FC8880D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482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0574A-9C4C-4C44-996A-88421BCD3C8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D6E4C-9234-4AF5-A90F-92FC8880D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343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0032" y="83849"/>
            <a:ext cx="4466801" cy="9233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66640" y="83849"/>
            <a:ext cx="2557549" cy="923330"/>
          </a:xfrm>
          <a:prstGeom prst="rect">
            <a:avLst/>
          </a:prstGeom>
          <a:noFill/>
          <a:ln w="317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" panose="02000000000000000000" pitchFamily="2" charset="0"/>
              </a:rPr>
              <a:t>Apples-Hill</a:t>
            </a:r>
          </a:p>
          <a:p>
            <a:r>
              <a:rPr lang="en-GB" dirty="0" smtClean="0">
                <a:latin typeface="Twinkl" panose="02000000000000000000" pitchFamily="2" charset="0"/>
              </a:rPr>
              <a:t>Once Upon a Time…</a:t>
            </a:r>
          </a:p>
          <a:p>
            <a:r>
              <a:rPr lang="en-GB" dirty="0" smtClean="0">
                <a:latin typeface="Twinkl" panose="02000000000000000000" pitchFamily="2" charset="0"/>
              </a:rPr>
              <a:t>Autumn 1</a:t>
            </a:r>
            <a:endParaRPr lang="en-GB" dirty="0">
              <a:latin typeface="Twinkl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676" y="96578"/>
            <a:ext cx="4685608" cy="2800767"/>
          </a:xfrm>
          <a:prstGeom prst="rect">
            <a:avLst/>
          </a:prstGeom>
          <a:noFill/>
          <a:ln w="317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latin typeface="Twinkl" panose="02000000000000000000" pitchFamily="2" charset="0"/>
              </a:rPr>
              <a:t>Mathematics</a:t>
            </a:r>
          </a:p>
          <a:p>
            <a:r>
              <a:rPr lang="en-GB" sz="1100" b="1" u="sng" dirty="0" smtClean="0">
                <a:latin typeface="Twinkl" panose="02000000000000000000" pitchFamily="2" charset="0"/>
              </a:rPr>
              <a:t>Number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take part in counting nursery rhymes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develop</a:t>
            </a:r>
            <a:r>
              <a:rPr lang="en-GB" sz="1100" dirty="0">
                <a:latin typeface="Twinkl" panose="02000000000000000000" pitchFamily="2" charset="0"/>
              </a:rPr>
              <a:t> counting-like behaviour, such as making sounds, pointing or saying some numbers in </a:t>
            </a:r>
            <a:r>
              <a:rPr lang="en-GB" sz="1100" dirty="0" smtClean="0">
                <a:latin typeface="Twinkl" panose="02000000000000000000" pitchFamily="2" charset="0"/>
              </a:rPr>
              <a:t>sequence.</a:t>
            </a:r>
            <a:endParaRPr lang="en-GB" sz="1100" dirty="0" smtClean="0">
              <a:effectLst/>
              <a:latin typeface="Twinkl" panose="02000000000000000000" pitchFamily="2" charset="0"/>
            </a:endParaRP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know that </a:t>
            </a:r>
            <a:r>
              <a:rPr lang="en-GB" sz="1100" dirty="0">
                <a:latin typeface="Twinkl" panose="02000000000000000000" pitchFamily="2" charset="0"/>
              </a:rPr>
              <a:t>the last number reached when counting a small set of objects tells you how many there are in total ('cardinal principle</a:t>
            </a:r>
            <a:r>
              <a:rPr lang="en-GB" sz="1100" dirty="0" smtClean="0">
                <a:latin typeface="Twinkl" panose="02000000000000000000" pitchFamily="2" charset="0"/>
              </a:rPr>
              <a:t>')</a:t>
            </a:r>
          </a:p>
          <a:p>
            <a:r>
              <a:rPr lang="en-GB" sz="1100" dirty="0" smtClean="0">
                <a:effectLst/>
                <a:latin typeface="Twinkl" panose="02000000000000000000" pitchFamily="2" charset="0"/>
              </a:rPr>
              <a:t>I will begin to count in every day contexts. I may sometimes skip numbers.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link the number to the amount shown.</a:t>
            </a:r>
          </a:p>
          <a:p>
            <a:r>
              <a:rPr lang="en-GB" sz="1100" b="1" u="sng" dirty="0" smtClean="0">
                <a:effectLst/>
                <a:latin typeface="Twinkl" panose="02000000000000000000" pitchFamily="2" charset="0"/>
              </a:rPr>
              <a:t>Shape and Measure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</a:t>
            </a:r>
            <a:r>
              <a:rPr lang="en-GB" sz="1100" dirty="0">
                <a:latin typeface="Twinkl" panose="02000000000000000000" pitchFamily="2" charset="0"/>
              </a:rPr>
              <a:t>talk about and explore 2D and 3D </a:t>
            </a:r>
            <a:r>
              <a:rPr lang="en-GB" sz="1100" dirty="0" smtClean="0">
                <a:latin typeface="Twinkl" panose="02000000000000000000" pitchFamily="2" charset="0"/>
              </a:rPr>
              <a:t>shapes.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selects</a:t>
            </a:r>
            <a:r>
              <a:rPr lang="en-GB" sz="1100" dirty="0">
                <a:latin typeface="Twinkl" panose="02000000000000000000" pitchFamily="2" charset="0"/>
              </a:rPr>
              <a:t> shapes </a:t>
            </a:r>
            <a:r>
              <a:rPr lang="en-GB" sz="1100" dirty="0" smtClean="0">
                <a:latin typeface="Twinkl" panose="02000000000000000000" pitchFamily="2" charset="0"/>
              </a:rPr>
              <a:t>for building</a:t>
            </a:r>
            <a:r>
              <a:rPr lang="en-GB" sz="1100" dirty="0">
                <a:latin typeface="Twinkl" panose="02000000000000000000" pitchFamily="2" charset="0"/>
              </a:rPr>
              <a:t> </a:t>
            </a:r>
            <a:r>
              <a:rPr lang="en-GB" sz="1100" dirty="0" smtClean="0">
                <a:latin typeface="Twinkl" panose="02000000000000000000" pitchFamily="2" charset="0"/>
              </a:rPr>
              <a:t>my models.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explore and compare sizes and </a:t>
            </a:r>
            <a:r>
              <a:rPr lang="en-GB" sz="1100" dirty="0">
                <a:latin typeface="Twinkl" panose="02000000000000000000" pitchFamily="2" charset="0"/>
              </a:rPr>
              <a:t>weights </a:t>
            </a:r>
            <a:r>
              <a:rPr lang="en-GB" sz="1100" dirty="0" smtClean="0">
                <a:latin typeface="Twinkl" panose="02000000000000000000" pitchFamily="2" charset="0"/>
              </a:rPr>
              <a:t>using </a:t>
            </a:r>
            <a:r>
              <a:rPr lang="en-GB" sz="1100" dirty="0">
                <a:latin typeface="Twinkl" panose="02000000000000000000" pitchFamily="2" charset="0"/>
              </a:rPr>
              <a:t>gesture and language, such as; 'bigger/little/smaller', 'high/low', 'tall', 'heavy'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66640" y="1090882"/>
            <a:ext cx="3790603" cy="3816429"/>
          </a:xfrm>
          <a:prstGeom prst="rect">
            <a:avLst/>
          </a:prstGeom>
          <a:noFill/>
          <a:ln w="317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latin typeface="Twinkl" panose="02000000000000000000" pitchFamily="2" charset="0"/>
              </a:rPr>
              <a:t>Literacy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join </a:t>
            </a:r>
            <a:r>
              <a:rPr lang="en-GB" sz="1100" dirty="0">
                <a:latin typeface="Twinkl" panose="02000000000000000000" pitchFamily="2" charset="0"/>
              </a:rPr>
              <a:t>in with songs and rhymes, copying sounds, rhythms, tunes and </a:t>
            </a:r>
            <a:r>
              <a:rPr lang="en-GB" sz="1100" dirty="0" smtClean="0">
                <a:latin typeface="Twinkl" panose="02000000000000000000" pitchFamily="2" charset="0"/>
              </a:rPr>
              <a:t>tempo.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share books </a:t>
            </a:r>
            <a:r>
              <a:rPr lang="en-GB" sz="1100" dirty="0">
                <a:latin typeface="Twinkl" panose="02000000000000000000" pitchFamily="2" charset="0"/>
              </a:rPr>
              <a:t>with an </a:t>
            </a:r>
            <a:r>
              <a:rPr lang="en-GB" sz="1100" dirty="0" smtClean="0">
                <a:latin typeface="Twinkl" panose="02000000000000000000" pitchFamily="2" charset="0"/>
              </a:rPr>
              <a:t>adult, pay </a:t>
            </a:r>
            <a:r>
              <a:rPr lang="en-GB" sz="1100" dirty="0">
                <a:latin typeface="Twinkl" panose="02000000000000000000" pitchFamily="2" charset="0"/>
              </a:rPr>
              <a:t>attention and </a:t>
            </a:r>
            <a:r>
              <a:rPr lang="en-GB" sz="1100" dirty="0" smtClean="0">
                <a:latin typeface="Twinkl" panose="02000000000000000000" pitchFamily="2" charset="0"/>
              </a:rPr>
              <a:t>respond </a:t>
            </a:r>
            <a:r>
              <a:rPr lang="en-GB" sz="1100" dirty="0">
                <a:latin typeface="Twinkl" panose="02000000000000000000" pitchFamily="2" charset="0"/>
              </a:rPr>
              <a:t>to the pictures or the words in </a:t>
            </a:r>
            <a:r>
              <a:rPr lang="en-GB" sz="1100" dirty="0" smtClean="0">
                <a:latin typeface="Twinkl" panose="02000000000000000000" pitchFamily="2" charset="0"/>
              </a:rPr>
              <a:t>books.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develop </a:t>
            </a:r>
            <a:r>
              <a:rPr lang="en-GB" sz="1100" dirty="0">
                <a:latin typeface="Twinkl" panose="02000000000000000000" pitchFamily="2" charset="0"/>
              </a:rPr>
              <a:t>play around </a:t>
            </a:r>
            <a:r>
              <a:rPr lang="en-GB" sz="1100" dirty="0" smtClean="0">
                <a:latin typeface="Twinkl" panose="02000000000000000000" pitchFamily="2" charset="0"/>
              </a:rPr>
              <a:t>my </a:t>
            </a:r>
            <a:r>
              <a:rPr lang="en-GB" sz="1100" dirty="0">
                <a:latin typeface="Twinkl" panose="02000000000000000000" pitchFamily="2" charset="0"/>
              </a:rPr>
              <a:t>favourite stories using </a:t>
            </a:r>
            <a:r>
              <a:rPr lang="en-GB" sz="1100" dirty="0" smtClean="0">
                <a:latin typeface="Twinkl" panose="02000000000000000000" pitchFamily="2" charset="0"/>
              </a:rPr>
              <a:t>props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develop my phonological awareness. 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notice some </a:t>
            </a:r>
            <a:r>
              <a:rPr lang="en-GB" sz="1100" dirty="0">
                <a:latin typeface="Twinkl" panose="02000000000000000000" pitchFamily="2" charset="0"/>
              </a:rPr>
              <a:t>print, such as the first letter of </a:t>
            </a:r>
            <a:r>
              <a:rPr lang="en-GB" sz="1100" dirty="0" smtClean="0">
                <a:latin typeface="Twinkl" panose="02000000000000000000" pitchFamily="2" charset="0"/>
              </a:rPr>
              <a:t>my </a:t>
            </a:r>
            <a:r>
              <a:rPr lang="en-GB" sz="1100" dirty="0">
                <a:latin typeface="Twinkl" panose="02000000000000000000" pitchFamily="2" charset="0"/>
              </a:rPr>
              <a:t>name, a bus or door number, or a familiar </a:t>
            </a:r>
            <a:r>
              <a:rPr lang="en-GB" sz="1100" dirty="0" smtClean="0">
                <a:latin typeface="Twinkl" panose="02000000000000000000" pitchFamily="2" charset="0"/>
              </a:rPr>
              <a:t>logo.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make marks </a:t>
            </a:r>
            <a:r>
              <a:rPr lang="en-GB" sz="1100" dirty="0">
                <a:latin typeface="Twinkl" panose="02000000000000000000" pitchFamily="2" charset="0"/>
              </a:rPr>
              <a:t>on </a:t>
            </a:r>
            <a:r>
              <a:rPr lang="en-GB" sz="1100" dirty="0" smtClean="0">
                <a:latin typeface="Twinkl" panose="02000000000000000000" pitchFamily="2" charset="0"/>
              </a:rPr>
              <a:t>my </a:t>
            </a:r>
            <a:r>
              <a:rPr lang="en-GB" sz="1100" dirty="0">
                <a:latin typeface="Twinkl" panose="02000000000000000000" pitchFamily="2" charset="0"/>
              </a:rPr>
              <a:t>pictures to stand for his/her name</a:t>
            </a:r>
            <a:endParaRPr lang="en-GB" sz="1100" dirty="0" smtClean="0">
              <a:latin typeface="Twinkl" panose="02000000000000000000" pitchFamily="2" charset="0"/>
            </a:endParaRPr>
          </a:p>
          <a:p>
            <a:r>
              <a:rPr lang="en-GB" sz="1100" dirty="0" smtClean="0">
                <a:latin typeface="Twinkl" panose="02000000000000000000" pitchFamily="2" charset="0"/>
              </a:rPr>
              <a:t>I may begin to write some or all of my name.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may begin to Write some letters accurately.</a:t>
            </a:r>
          </a:p>
          <a:p>
            <a:r>
              <a:rPr lang="en-GB" sz="1100" b="1" u="sng" dirty="0" smtClean="0">
                <a:latin typeface="Twinkl" panose="02000000000000000000" pitchFamily="2" charset="0"/>
              </a:rPr>
              <a:t>Communication and language</a:t>
            </a:r>
          </a:p>
          <a:p>
            <a:r>
              <a:rPr lang="en-GB" sz="1100" dirty="0" smtClean="0">
                <a:effectLst/>
                <a:latin typeface="Twinkl" panose="02000000000000000000" pitchFamily="2" charset="0"/>
              </a:rPr>
              <a:t>I will communicate in a way that is appropriate for me. </a:t>
            </a:r>
            <a:r>
              <a:rPr lang="en-GB" sz="1100" dirty="0" smtClean="0">
                <a:latin typeface="Twinkl" panose="02000000000000000000" pitchFamily="2" charset="0"/>
              </a:rPr>
              <a:t>I will be encouraged to:</a:t>
            </a:r>
          </a:p>
          <a:p>
            <a:r>
              <a:rPr lang="en-GB" sz="1100" dirty="0" smtClean="0">
                <a:effectLst/>
                <a:latin typeface="Twinkl" panose="02000000000000000000" pitchFamily="2" charset="0"/>
              </a:rPr>
              <a:t>Use words, symbols or gestures in play.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Use </a:t>
            </a:r>
            <a:r>
              <a:rPr lang="en-GB" sz="1100" dirty="0">
                <a:latin typeface="Twinkl" panose="02000000000000000000" pitchFamily="2" charset="0"/>
              </a:rPr>
              <a:t>a wider range of </a:t>
            </a:r>
            <a:r>
              <a:rPr lang="en-GB" sz="1100" dirty="0" smtClean="0">
                <a:latin typeface="Twinkl" panose="02000000000000000000" pitchFamily="2" charset="0"/>
              </a:rPr>
              <a:t>vocabulary- that may be through using symbols or words.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Copy </a:t>
            </a:r>
            <a:r>
              <a:rPr lang="en-GB" sz="1100" dirty="0">
                <a:latin typeface="Twinkl" panose="02000000000000000000" pitchFamily="2" charset="0"/>
              </a:rPr>
              <a:t>what adults do, taking 'turns' in conversations </a:t>
            </a:r>
            <a:r>
              <a:rPr lang="en-GB" sz="1100" dirty="0" smtClean="0">
                <a:latin typeface="Twinkl" panose="02000000000000000000" pitchFamily="2" charset="0"/>
              </a:rPr>
              <a:t>through words or sounds and activities.</a:t>
            </a:r>
            <a:endParaRPr lang="en-GB" sz="1100" b="1" u="sng" dirty="0" smtClean="0">
              <a:effectLst/>
              <a:latin typeface="Twinkl" panose="020000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5858" y="4956786"/>
            <a:ext cx="1697645" cy="127323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737599" y="1090882"/>
            <a:ext cx="3339233" cy="2631490"/>
          </a:xfrm>
          <a:prstGeom prst="rect">
            <a:avLst/>
          </a:prstGeom>
          <a:noFill/>
          <a:ln w="317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latin typeface="Twinkl" panose="02000000000000000000" pitchFamily="2" charset="0"/>
              </a:rPr>
              <a:t>Physical Development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learn fundamental skills through taking part in PE lessons. 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 encouraged to develop a preference for a dominant hand.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develop my large </a:t>
            </a:r>
            <a:r>
              <a:rPr lang="en-GB" sz="1100" dirty="0">
                <a:latin typeface="Twinkl" panose="02000000000000000000" pitchFamily="2" charset="0"/>
              </a:rPr>
              <a:t>and small motor skills to do things independently, e.g. </a:t>
            </a:r>
            <a:r>
              <a:rPr lang="en-GB" sz="1100" dirty="0" smtClean="0">
                <a:latin typeface="Twinkl" panose="02000000000000000000" pitchFamily="2" charset="0"/>
              </a:rPr>
              <a:t>manage buttons </a:t>
            </a:r>
            <a:r>
              <a:rPr lang="en-GB" sz="1100" dirty="0">
                <a:latin typeface="Twinkl" panose="02000000000000000000" pitchFamily="2" charset="0"/>
              </a:rPr>
              <a:t>and zips, and </a:t>
            </a:r>
            <a:r>
              <a:rPr lang="en-GB" sz="1100" dirty="0" smtClean="0">
                <a:latin typeface="Twinkl" panose="02000000000000000000" pitchFamily="2" charset="0"/>
              </a:rPr>
              <a:t>pour drinks.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 encouraged to use </a:t>
            </a:r>
            <a:r>
              <a:rPr lang="en-GB" sz="1100" dirty="0">
                <a:latin typeface="Twinkl" panose="02000000000000000000" pitchFamily="2" charset="0"/>
              </a:rPr>
              <a:t>one-handed tools and equipment, e.g. making snips in paper with </a:t>
            </a:r>
            <a:r>
              <a:rPr lang="en-GB" sz="1100" dirty="0" smtClean="0">
                <a:latin typeface="Twinkl" panose="02000000000000000000" pitchFamily="2" charset="0"/>
              </a:rPr>
              <a:t>scissors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 I will be encouraged to develop a </a:t>
            </a:r>
            <a:r>
              <a:rPr lang="en-GB" sz="1100" dirty="0">
                <a:latin typeface="Twinkl" panose="02000000000000000000" pitchFamily="2" charset="0"/>
              </a:rPr>
              <a:t>comfortable grip with good control when holding pens and </a:t>
            </a:r>
            <a:r>
              <a:rPr lang="en-GB" sz="1100" dirty="0" smtClean="0">
                <a:latin typeface="Twinkl" panose="02000000000000000000" pitchFamily="2" charset="0"/>
              </a:rPr>
              <a:t>pencils.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explore the outside environment to develop my core strength and develop my co-ordination.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37598" y="3864579"/>
            <a:ext cx="3339233" cy="1785104"/>
          </a:xfrm>
          <a:prstGeom prst="rect">
            <a:avLst/>
          </a:prstGeom>
          <a:noFill/>
          <a:ln w="317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latin typeface="Twinkl" panose="02000000000000000000" pitchFamily="2" charset="0"/>
              </a:rPr>
              <a:t>Understanding the World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n</a:t>
            </a:r>
            <a:r>
              <a:rPr lang="en-GB" sz="1100" dirty="0" smtClean="0">
                <a:effectLst/>
                <a:latin typeface="Twinkl" panose="02000000000000000000" pitchFamily="2" charset="0"/>
              </a:rPr>
              <a:t>ame and describes people who are familiar to me through words or pictures.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use </a:t>
            </a:r>
            <a:r>
              <a:rPr lang="en-GB" sz="1100" dirty="0">
                <a:latin typeface="Twinkl" panose="02000000000000000000" pitchFamily="2" charset="0"/>
              </a:rPr>
              <a:t>all </a:t>
            </a:r>
            <a:r>
              <a:rPr lang="en-GB" sz="1100" dirty="0" smtClean="0">
                <a:latin typeface="Twinkl" panose="02000000000000000000" pitchFamily="2" charset="0"/>
              </a:rPr>
              <a:t>of my senses in </a:t>
            </a:r>
            <a:r>
              <a:rPr lang="en-GB" sz="1100" dirty="0">
                <a:latin typeface="Twinkl" panose="02000000000000000000" pitchFamily="2" charset="0"/>
              </a:rPr>
              <a:t>hands-on exploration of natural </a:t>
            </a:r>
            <a:r>
              <a:rPr lang="en-GB" sz="1100" dirty="0" smtClean="0">
                <a:latin typeface="Twinkl" panose="02000000000000000000" pitchFamily="2" charset="0"/>
              </a:rPr>
              <a:t>materials.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‘Talk’ about </a:t>
            </a:r>
            <a:r>
              <a:rPr lang="en-GB" sz="1100" dirty="0">
                <a:latin typeface="Twinkl" panose="02000000000000000000" pitchFamily="2" charset="0"/>
              </a:rPr>
              <a:t>what I</a:t>
            </a:r>
            <a:r>
              <a:rPr lang="en-GB" sz="1100" dirty="0" smtClean="0">
                <a:latin typeface="Twinkl" panose="02000000000000000000" pitchFamily="2" charset="0"/>
              </a:rPr>
              <a:t> see, </a:t>
            </a:r>
            <a:r>
              <a:rPr lang="en-GB" sz="1100" dirty="0">
                <a:latin typeface="Twinkl" panose="02000000000000000000" pitchFamily="2" charset="0"/>
              </a:rPr>
              <a:t>using a wide </a:t>
            </a:r>
            <a:r>
              <a:rPr lang="en-GB" sz="1100" dirty="0" smtClean="0">
                <a:latin typeface="Twinkl" panose="02000000000000000000" pitchFamily="2" charset="0"/>
              </a:rPr>
              <a:t>vocabulary with words, signs or symbols.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Explore </a:t>
            </a:r>
            <a:r>
              <a:rPr lang="en-GB" sz="1100" dirty="0">
                <a:latin typeface="Twinkl" panose="02000000000000000000" pitchFamily="2" charset="0"/>
              </a:rPr>
              <a:t>how things </a:t>
            </a:r>
            <a:r>
              <a:rPr lang="en-GB" sz="1100" dirty="0" smtClean="0">
                <a:latin typeface="Twinkl" panose="02000000000000000000" pitchFamily="2" charset="0"/>
              </a:rPr>
              <a:t>work.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show </a:t>
            </a:r>
            <a:r>
              <a:rPr lang="en-GB" sz="1100" dirty="0">
                <a:latin typeface="Twinkl" panose="02000000000000000000" pitchFamily="2" charset="0"/>
              </a:rPr>
              <a:t>interest in different </a:t>
            </a:r>
            <a:r>
              <a:rPr lang="en-GB" sz="1100" dirty="0" smtClean="0">
                <a:latin typeface="Twinkl" panose="02000000000000000000" pitchFamily="2" charset="0"/>
              </a:rPr>
              <a:t>occupations.</a:t>
            </a:r>
          </a:p>
          <a:p>
            <a:endParaRPr lang="en-GB" sz="1100" b="1" u="sng" dirty="0" smtClean="0">
              <a:latin typeface="Twinkl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6423" y="2999096"/>
            <a:ext cx="4685608" cy="1615827"/>
          </a:xfrm>
          <a:prstGeom prst="rect">
            <a:avLst/>
          </a:prstGeom>
          <a:noFill/>
          <a:ln w="317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latin typeface="Twinkl" panose="02000000000000000000" pitchFamily="2" charset="0"/>
              </a:rPr>
              <a:t>Personal, Social and Emotional Development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</a:t>
            </a:r>
            <a:r>
              <a:rPr lang="en-GB" sz="1100" dirty="0">
                <a:latin typeface="Twinkl" panose="02000000000000000000" pitchFamily="2" charset="0"/>
              </a:rPr>
              <a:t>to make sense of </a:t>
            </a:r>
            <a:r>
              <a:rPr lang="en-GB" sz="1100" dirty="0" smtClean="0">
                <a:latin typeface="Twinkl" panose="02000000000000000000" pitchFamily="2" charset="0"/>
              </a:rPr>
              <a:t>my </a:t>
            </a:r>
            <a:r>
              <a:rPr lang="en-GB" sz="1100" dirty="0">
                <a:latin typeface="Twinkl" panose="02000000000000000000" pitchFamily="2" charset="0"/>
              </a:rPr>
              <a:t>own life-story and </a:t>
            </a:r>
            <a:r>
              <a:rPr lang="en-GB" sz="1100" dirty="0" smtClean="0">
                <a:latin typeface="Twinkl" panose="02000000000000000000" pitchFamily="2" charset="0"/>
              </a:rPr>
              <a:t>my</a:t>
            </a:r>
            <a:r>
              <a:rPr lang="en-GB" sz="1100" dirty="0">
                <a:latin typeface="Twinkl" panose="02000000000000000000" pitchFamily="2" charset="0"/>
              </a:rPr>
              <a:t> family's history</a:t>
            </a:r>
            <a:endParaRPr lang="en-GB" sz="1100" b="1" u="sng" dirty="0" smtClean="0">
              <a:latin typeface="Twinkl" panose="02000000000000000000" pitchFamily="2" charset="0"/>
            </a:endParaRPr>
          </a:p>
          <a:p>
            <a:r>
              <a:rPr lang="en-GB" sz="1100" dirty="0" smtClean="0">
                <a:latin typeface="Twinkl" panose="02000000000000000000" pitchFamily="2" charset="0"/>
              </a:rPr>
              <a:t>I will be encouraged to ‘talk’ </a:t>
            </a:r>
            <a:r>
              <a:rPr lang="en-GB" sz="1100" dirty="0">
                <a:latin typeface="Twinkl" panose="02000000000000000000" pitchFamily="2" charset="0"/>
              </a:rPr>
              <a:t>about </a:t>
            </a:r>
            <a:r>
              <a:rPr lang="en-GB" sz="1100" dirty="0" smtClean="0">
                <a:latin typeface="Twinkl" panose="02000000000000000000" pitchFamily="2" charset="0"/>
              </a:rPr>
              <a:t>my feelings using </a:t>
            </a:r>
            <a:r>
              <a:rPr lang="en-GB" sz="1100" dirty="0">
                <a:latin typeface="Twinkl" panose="02000000000000000000" pitchFamily="2" charset="0"/>
              </a:rPr>
              <a:t>words </a:t>
            </a:r>
            <a:r>
              <a:rPr lang="en-GB" sz="1100" dirty="0" smtClean="0">
                <a:latin typeface="Twinkl" panose="02000000000000000000" pitchFamily="2" charset="0"/>
              </a:rPr>
              <a:t>or pictures like </a:t>
            </a:r>
            <a:r>
              <a:rPr lang="en-GB" sz="1100" dirty="0">
                <a:latin typeface="Twinkl" panose="02000000000000000000" pitchFamily="2" charset="0"/>
              </a:rPr>
              <a:t>'happy', 'sad', 'angry' or </a:t>
            </a:r>
            <a:r>
              <a:rPr lang="en-GB" sz="1100" dirty="0" smtClean="0">
                <a:latin typeface="Twinkl" panose="02000000000000000000" pitchFamily="2" charset="0"/>
              </a:rPr>
              <a:t>'worried‘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</a:t>
            </a:r>
            <a:r>
              <a:rPr lang="en-GB" sz="1100" dirty="0">
                <a:latin typeface="Twinkl" panose="02000000000000000000" pitchFamily="2" charset="0"/>
              </a:rPr>
              <a:t>show 'effortful control', e.g. waiting for a turn and resisting the strong impulse to grab what </a:t>
            </a:r>
            <a:r>
              <a:rPr lang="en-GB" sz="1100" dirty="0" smtClean="0">
                <a:latin typeface="Twinkl" panose="02000000000000000000" pitchFamily="2" charset="0"/>
              </a:rPr>
              <a:t>I want.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develop </a:t>
            </a:r>
            <a:r>
              <a:rPr lang="en-GB" sz="1100" dirty="0">
                <a:latin typeface="Twinkl" panose="02000000000000000000" pitchFamily="2" charset="0"/>
              </a:rPr>
              <a:t>friendships with other </a:t>
            </a:r>
            <a:r>
              <a:rPr lang="en-GB" sz="1100" dirty="0" smtClean="0">
                <a:latin typeface="Twinkl" panose="02000000000000000000" pitchFamily="2" charset="0"/>
              </a:rPr>
              <a:t>children.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Safely </a:t>
            </a:r>
            <a:r>
              <a:rPr lang="en-GB" sz="1100" dirty="0">
                <a:latin typeface="Twinkl" panose="02000000000000000000" pitchFamily="2" charset="0"/>
              </a:rPr>
              <a:t>explores emotions </a:t>
            </a:r>
            <a:r>
              <a:rPr lang="en-GB" sz="1100" dirty="0" smtClean="0">
                <a:latin typeface="Twinkl" panose="02000000000000000000" pitchFamily="2" charset="0"/>
              </a:rPr>
              <a:t>through </a:t>
            </a:r>
            <a:r>
              <a:rPr lang="en-GB" sz="1100" dirty="0">
                <a:latin typeface="Twinkl" panose="02000000000000000000" pitchFamily="2" charset="0"/>
              </a:rPr>
              <a:t>play and </a:t>
            </a:r>
            <a:r>
              <a:rPr lang="en-GB" sz="1100" dirty="0" smtClean="0">
                <a:latin typeface="Twinkl" panose="02000000000000000000" pitchFamily="2" charset="0"/>
              </a:rPr>
              <a:t>stories and develop my ability to share</a:t>
            </a:r>
            <a:r>
              <a:rPr lang="en-GB" sz="1100" dirty="0">
                <a:latin typeface="Twinkl" panose="02000000000000000000" pitchFamily="2" charset="0"/>
              </a:rPr>
              <a:t> </a:t>
            </a:r>
            <a:r>
              <a:rPr lang="en-GB" sz="1100" dirty="0" smtClean="0">
                <a:latin typeface="Twinkl" panose="02000000000000000000" pitchFamily="2" charset="0"/>
              </a:rPr>
              <a:t>and take-turns with my friends.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0677" y="4672492"/>
            <a:ext cx="4685608" cy="2123658"/>
          </a:xfrm>
          <a:prstGeom prst="rect">
            <a:avLst/>
          </a:prstGeom>
          <a:noFill/>
          <a:ln w="317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latin typeface="Twinkl" panose="02000000000000000000" pitchFamily="2" charset="0"/>
              </a:rPr>
              <a:t>Expressive Arts and Design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explore </a:t>
            </a:r>
            <a:r>
              <a:rPr lang="en-GB" sz="1100" dirty="0">
                <a:latin typeface="Twinkl" panose="02000000000000000000" pitchFamily="2" charset="0"/>
              </a:rPr>
              <a:t>a range of sound-makers and instruments and plays them in different </a:t>
            </a:r>
            <a:r>
              <a:rPr lang="en-GB" sz="1100" dirty="0" smtClean="0">
                <a:latin typeface="Twinkl" panose="02000000000000000000" pitchFamily="2" charset="0"/>
              </a:rPr>
              <a:t>ways.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explore</a:t>
            </a:r>
            <a:r>
              <a:rPr lang="en-GB" sz="1100" dirty="0">
                <a:latin typeface="Twinkl" panose="02000000000000000000" pitchFamily="2" charset="0"/>
              </a:rPr>
              <a:t> colour and </a:t>
            </a:r>
            <a:r>
              <a:rPr lang="en-GB" sz="1100" dirty="0" smtClean="0">
                <a:latin typeface="Twinkl" panose="02000000000000000000" pitchFamily="2" charset="0"/>
              </a:rPr>
              <a:t>colour-mixing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experiment with joining</a:t>
            </a:r>
            <a:r>
              <a:rPr lang="en-GB" sz="1100" dirty="0">
                <a:latin typeface="Twinkl" panose="02000000000000000000" pitchFamily="2" charset="0"/>
              </a:rPr>
              <a:t> different materials and explore different </a:t>
            </a:r>
            <a:r>
              <a:rPr lang="en-GB" sz="1100" dirty="0" smtClean="0">
                <a:latin typeface="Twinkl" panose="02000000000000000000" pitchFamily="2" charset="0"/>
              </a:rPr>
              <a:t>textures.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begin to explores </a:t>
            </a:r>
            <a:r>
              <a:rPr lang="en-GB" sz="1100" dirty="0">
                <a:latin typeface="Twinkl" panose="02000000000000000000" pitchFamily="2" charset="0"/>
              </a:rPr>
              <a:t>different materials freely, in order to develop </a:t>
            </a:r>
            <a:r>
              <a:rPr lang="en-GB" sz="1100" dirty="0" smtClean="0">
                <a:latin typeface="Twinkl" panose="02000000000000000000" pitchFamily="2" charset="0"/>
              </a:rPr>
              <a:t>my </a:t>
            </a:r>
            <a:r>
              <a:rPr lang="en-GB" sz="1100" dirty="0">
                <a:latin typeface="Twinkl" panose="02000000000000000000" pitchFamily="2" charset="0"/>
              </a:rPr>
              <a:t>ideas about how to use them and what to </a:t>
            </a:r>
            <a:r>
              <a:rPr lang="en-GB" sz="1100" dirty="0" smtClean="0">
                <a:latin typeface="Twinkl" panose="02000000000000000000" pitchFamily="2" charset="0"/>
              </a:rPr>
              <a:t>make.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be encouraged to</a:t>
            </a:r>
            <a:r>
              <a:rPr lang="en-GB" sz="1100" dirty="0">
                <a:latin typeface="Twinkl" panose="02000000000000000000" pitchFamily="2" charset="0"/>
              </a:rPr>
              <a:t> develop </a:t>
            </a:r>
            <a:r>
              <a:rPr lang="en-GB" sz="1100" dirty="0" smtClean="0">
                <a:latin typeface="Twinkl" panose="02000000000000000000" pitchFamily="2" charset="0"/>
              </a:rPr>
              <a:t>pretend </a:t>
            </a:r>
            <a:r>
              <a:rPr lang="en-GB" sz="1100" dirty="0">
                <a:latin typeface="Twinkl" panose="02000000000000000000" pitchFamily="2" charset="0"/>
              </a:rPr>
              <a:t>play, pretending that one object represents another, e.g. </a:t>
            </a:r>
            <a:r>
              <a:rPr lang="en-GB" sz="1100" dirty="0" smtClean="0">
                <a:latin typeface="Twinkl" panose="02000000000000000000" pitchFamily="2" charset="0"/>
              </a:rPr>
              <a:t>I may hold </a:t>
            </a:r>
            <a:r>
              <a:rPr lang="en-GB" sz="1100" dirty="0">
                <a:latin typeface="Twinkl" panose="02000000000000000000" pitchFamily="2" charset="0"/>
              </a:rPr>
              <a:t>a wooden block to </a:t>
            </a:r>
            <a:r>
              <a:rPr lang="en-GB" sz="1100" dirty="0" smtClean="0">
                <a:latin typeface="Twinkl" panose="02000000000000000000" pitchFamily="2" charset="0"/>
              </a:rPr>
              <a:t>my </a:t>
            </a:r>
            <a:r>
              <a:rPr lang="en-GB" sz="1100" dirty="0">
                <a:latin typeface="Twinkl" panose="02000000000000000000" pitchFamily="2" charset="0"/>
              </a:rPr>
              <a:t>ear and pretends it's a </a:t>
            </a:r>
            <a:r>
              <a:rPr lang="en-GB" sz="1100" dirty="0" smtClean="0">
                <a:latin typeface="Twinkl" panose="02000000000000000000" pitchFamily="2" charset="0"/>
              </a:rPr>
              <a:t>phone. 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I will have the Opportunity to listen to different types of music.</a:t>
            </a:r>
            <a:endParaRPr lang="en-GB" sz="1100" dirty="0">
              <a:latin typeface="Twinkl" panose="02000000000000000000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 rot="10800000" flipH="1" flipV="1">
            <a:off x="6713681" y="4979757"/>
            <a:ext cx="1983740" cy="1785104"/>
          </a:xfrm>
          <a:prstGeom prst="rect">
            <a:avLst/>
          </a:prstGeom>
          <a:noFill/>
          <a:ln w="317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latin typeface="Twinkl" panose="02000000000000000000" pitchFamily="2" charset="0"/>
              </a:rPr>
              <a:t>Enrichment: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Stories by the campfire</a:t>
            </a:r>
          </a:p>
          <a:p>
            <a:r>
              <a:rPr lang="en-GB" sz="1100" b="1" u="sng" dirty="0" smtClean="0">
                <a:latin typeface="Twinkl" panose="02000000000000000000" pitchFamily="2" charset="0"/>
              </a:rPr>
              <a:t>Interventions: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Makaton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Sensory choose </a:t>
            </a:r>
          </a:p>
          <a:p>
            <a:r>
              <a:rPr lang="en-GB" sz="1100" dirty="0" err="1" smtClean="0">
                <a:latin typeface="Twinkl" panose="02000000000000000000" pitchFamily="2" charset="0"/>
              </a:rPr>
              <a:t>Sensology</a:t>
            </a:r>
            <a:r>
              <a:rPr lang="en-GB" sz="1100" dirty="0" smtClean="0">
                <a:latin typeface="Twinkl" panose="02000000000000000000" pitchFamily="2" charset="0"/>
              </a:rPr>
              <a:t> </a:t>
            </a:r>
            <a:endParaRPr lang="en-GB" sz="1100" dirty="0">
              <a:latin typeface="Twinkl" panose="02000000000000000000" pitchFamily="2" charset="0"/>
            </a:endParaRPr>
          </a:p>
          <a:p>
            <a:r>
              <a:rPr lang="en-GB" sz="1100" dirty="0" smtClean="0">
                <a:latin typeface="Twinkl" panose="02000000000000000000" pitchFamily="2" charset="0"/>
              </a:rPr>
              <a:t>Structured play</a:t>
            </a:r>
          </a:p>
          <a:p>
            <a:r>
              <a:rPr lang="en-GB" sz="1100" dirty="0" smtClean="0">
                <a:latin typeface="Twinkl" panose="02000000000000000000" pitchFamily="2" charset="0"/>
              </a:rPr>
              <a:t>Circle time</a:t>
            </a:r>
            <a:endParaRPr lang="en-GB" sz="1100" dirty="0">
              <a:latin typeface="Twinkl" panose="02000000000000000000" pitchFamily="2" charset="0"/>
            </a:endParaRPr>
          </a:p>
          <a:p>
            <a:r>
              <a:rPr lang="en-GB" sz="1100" dirty="0" smtClean="0">
                <a:latin typeface="Twinkl" panose="02000000000000000000" pitchFamily="2" charset="0"/>
              </a:rPr>
              <a:t>Bucket time (</a:t>
            </a:r>
            <a:r>
              <a:rPr lang="en-GB" sz="1100" smtClean="0">
                <a:latin typeface="Twinkl" panose="02000000000000000000" pitchFamily="2" charset="0"/>
              </a:rPr>
              <a:t>Attention Autism)</a:t>
            </a:r>
            <a:endParaRPr lang="en-GB" sz="11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21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1473</TotalTime>
  <Words>760</Words>
  <Application>Microsoft Office PowerPoint</Application>
  <PresentationFormat>Widescreen</PresentationFormat>
  <Paragraphs>63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Office Theme</vt:lpstr>
      <vt:lpstr>PowerPoint Presentation</vt:lpstr>
    </vt:vector>
  </TitlesOfParts>
  <Company>L.E.A.D.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Carlie Worrall</dc:creator>
  <cp:lastModifiedBy>Natalie Linnecor</cp:lastModifiedBy>
  <cp:revision>24</cp:revision>
  <dcterms:created xsi:type="dcterms:W3CDTF">2024-09-20T21:12:45Z</dcterms:created>
  <dcterms:modified xsi:type="dcterms:W3CDTF">2024-10-03T19:39:29Z</dcterms:modified>
</cp:coreProperties>
</file>