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9999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6B10FA-D360-4BB8-A742-524922FF7BE3}"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2479536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6B10FA-D360-4BB8-A742-524922FF7BE3}"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711901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6B10FA-D360-4BB8-A742-524922FF7BE3}"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2576473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A6B10FA-D360-4BB8-A742-524922FF7BE3}" type="datetimeFigureOut">
              <a:rPr lang="en-GB" smtClean="0"/>
              <a:t>16/07/2023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1781882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A6B10FA-D360-4BB8-A742-524922FF7BE3}" type="datetimeFigureOut">
              <a:rPr lang="en-GB" smtClean="0"/>
              <a:t>16/07/2023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1054212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A6B10FA-D360-4BB8-A742-524922FF7BE3}" type="datetimeFigureOut">
              <a:rPr lang="en-GB" smtClean="0"/>
              <a:t>16/07/2023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1186913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6B10FA-D360-4BB8-A742-524922FF7BE3}" type="datetimeFigureOut">
              <a:rPr lang="en-GB" smtClean="0"/>
              <a:t>16/07/2023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2964739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6B10FA-D360-4BB8-A742-524922FF7BE3}" type="datetimeFigureOut">
              <a:rPr lang="en-GB" smtClean="0"/>
              <a:t>16/07/2023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1059073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6B10FA-D360-4BB8-A742-524922FF7BE3}" type="datetimeFigureOut">
              <a:rPr lang="en-GB" smtClean="0"/>
              <a:t>16/07/2023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2133222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6B10FA-D360-4BB8-A742-524922FF7BE3}"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3994477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6B10FA-D360-4BB8-A742-524922FF7BE3}"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E54B65-39B1-4BB9-96C4-0A902D567703}" type="slidenum">
              <a:rPr lang="en-GB" smtClean="0"/>
              <a:t>‹#›</a:t>
            </a:fld>
            <a:endParaRPr lang="en-GB"/>
          </a:p>
        </p:txBody>
      </p:sp>
    </p:spTree>
    <p:extLst>
      <p:ext uri="{BB962C8B-B14F-4D97-AF65-F5344CB8AC3E}">
        <p14:creationId xmlns:p14="http://schemas.microsoft.com/office/powerpoint/2010/main" val="380366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B10FA-D360-4BB8-A742-524922FF7BE3}" type="datetimeFigureOut">
              <a:rPr lang="en-GB" smtClean="0"/>
              <a:t>16/07/2023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E54B65-39B1-4BB9-96C4-0A902D567703}" type="slidenum">
              <a:rPr lang="en-GB" smtClean="0"/>
              <a:t>‹#›</a:t>
            </a:fld>
            <a:endParaRPr lang="en-GB"/>
          </a:p>
        </p:txBody>
      </p:sp>
    </p:spTree>
    <p:extLst>
      <p:ext uri="{BB962C8B-B14F-4D97-AF65-F5344CB8AC3E}">
        <p14:creationId xmlns:p14="http://schemas.microsoft.com/office/powerpoint/2010/main" val="4963578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28824" y="215639"/>
            <a:ext cx="9547424" cy="523220"/>
          </a:xfrm>
          <a:prstGeom prst="rect">
            <a:avLst/>
          </a:prstGeom>
          <a:noFill/>
        </p:spPr>
        <p:txBody>
          <a:bodyPr wrap="square" rtlCol="0">
            <a:spAutoFit/>
          </a:bodyPr>
          <a:lstStyle/>
          <a:p>
            <a:pPr algn="ctr"/>
            <a:r>
              <a:rPr lang="en-GB" sz="1400" dirty="0" smtClean="0">
                <a:latin typeface="Twinkl Cursive Looped" panose="02000000000000000000" pitchFamily="2" charset="0"/>
              </a:rPr>
              <a:t>During this unit, children will be exploring what they like and dislike, their senses and their family. Children will be given opportunities to explore their body and will be developing their independence and self-help skills.</a:t>
            </a:r>
            <a:endParaRPr lang="en-GB" sz="1400" dirty="0">
              <a:latin typeface="Twinkl Cursive Looped" panose="02000000000000000000" pitchFamily="2" charset="0"/>
            </a:endParaRPr>
          </a:p>
        </p:txBody>
      </p:sp>
      <p:sp>
        <p:nvSpPr>
          <p:cNvPr id="7" name="TextBox 6"/>
          <p:cNvSpPr txBox="1"/>
          <p:nvPr/>
        </p:nvSpPr>
        <p:spPr>
          <a:xfrm>
            <a:off x="184413" y="871167"/>
            <a:ext cx="4552081" cy="2062103"/>
          </a:xfrm>
          <a:prstGeom prst="rect">
            <a:avLst/>
          </a:prstGeom>
          <a:solidFill>
            <a:schemeClr val="accent5">
              <a:lumMod val="20000"/>
              <a:lumOff val="80000"/>
            </a:schemeClr>
          </a:solidFill>
        </p:spPr>
        <p:txBody>
          <a:bodyPr wrap="square" rtlCol="0">
            <a:spAutoFit/>
          </a:bodyPr>
          <a:lstStyle/>
          <a:p>
            <a:r>
              <a:rPr lang="en-GB" sz="1600" dirty="0" smtClean="0">
                <a:latin typeface="Twinkl Cursive Looped" panose="02000000000000000000" pitchFamily="2" charset="0"/>
              </a:rPr>
              <a:t>     </a:t>
            </a:r>
            <a:r>
              <a:rPr lang="en-GB" sz="1600" b="1" u="sng" dirty="0" smtClean="0">
                <a:latin typeface="Twinkl Cursive Looped" panose="02000000000000000000" pitchFamily="2" charset="0"/>
              </a:rPr>
              <a:t> All about me</a:t>
            </a:r>
          </a:p>
          <a:p>
            <a:pPr marL="285750" indent="-285750">
              <a:buFont typeface="Arial" panose="020B0604020202020204" pitchFamily="34" charset="0"/>
              <a:buChar char="•"/>
            </a:pPr>
            <a:r>
              <a:rPr lang="en-GB" sz="1600" dirty="0" smtClean="0">
                <a:latin typeface="Twinkl Cursive Looped" panose="02000000000000000000" pitchFamily="2" charset="0"/>
              </a:rPr>
              <a:t>My feelings- happy/sad- Zones:</a:t>
            </a:r>
          </a:p>
          <a:p>
            <a:pPr marL="285750" indent="-285750">
              <a:buFont typeface="Arial" panose="020B0604020202020204" pitchFamily="34" charset="0"/>
              <a:buChar char="•"/>
            </a:pPr>
            <a:r>
              <a:rPr lang="en-GB" sz="1600" dirty="0">
                <a:latin typeface="Twinkl Cursive Looped" panose="02000000000000000000" pitchFamily="2" charset="0"/>
              </a:rPr>
              <a:t>M</a:t>
            </a:r>
            <a:r>
              <a:rPr lang="en-GB" sz="1600" dirty="0" smtClean="0">
                <a:latin typeface="Twinkl Cursive Looped" panose="02000000000000000000" pitchFamily="2" charset="0"/>
              </a:rPr>
              <a:t>y body- sensory diets/ naming body parts</a:t>
            </a:r>
          </a:p>
          <a:p>
            <a:pPr marL="285750" indent="-285750">
              <a:buFont typeface="Arial" panose="020B0604020202020204" pitchFamily="34" charset="0"/>
              <a:buChar char="•"/>
            </a:pPr>
            <a:r>
              <a:rPr lang="en-GB" sz="1600" dirty="0" smtClean="0">
                <a:latin typeface="Twinkl Cursive Looped" panose="02000000000000000000" pitchFamily="2" charset="0"/>
              </a:rPr>
              <a:t>My senses- Sensology</a:t>
            </a:r>
          </a:p>
          <a:p>
            <a:pPr marL="285750" indent="-285750">
              <a:buFont typeface="Arial" panose="020B0604020202020204" pitchFamily="34" charset="0"/>
              <a:buChar char="•"/>
            </a:pPr>
            <a:r>
              <a:rPr lang="en-GB" sz="1600" dirty="0" smtClean="0">
                <a:latin typeface="Twinkl Cursive Looped" panose="02000000000000000000" pitchFamily="2" charset="0"/>
              </a:rPr>
              <a:t>My family- sibling visits</a:t>
            </a:r>
          </a:p>
          <a:p>
            <a:pPr marL="285750" indent="-285750">
              <a:buFont typeface="Arial" panose="020B0604020202020204" pitchFamily="34" charset="0"/>
              <a:buChar char="•"/>
            </a:pPr>
            <a:r>
              <a:rPr lang="en-GB" sz="1600" dirty="0" smtClean="0">
                <a:latin typeface="Twinkl Cursive Looped" panose="02000000000000000000" pitchFamily="2" charset="0"/>
              </a:rPr>
              <a:t>My school- soft transitions around school</a:t>
            </a:r>
          </a:p>
          <a:p>
            <a:pPr marL="285750" indent="-285750">
              <a:buFont typeface="Arial" panose="020B0604020202020204" pitchFamily="34" charset="0"/>
              <a:buChar char="•"/>
            </a:pPr>
            <a:r>
              <a:rPr lang="en-GB" sz="1600" dirty="0" smtClean="0">
                <a:latin typeface="Twinkl Cursive Looped" panose="02000000000000000000" pitchFamily="2" charset="0"/>
              </a:rPr>
              <a:t>My diet- exploring new foods/ textures</a:t>
            </a:r>
          </a:p>
          <a:p>
            <a:pPr marL="285750" indent="-285750">
              <a:buFont typeface="Arial" panose="020B0604020202020204" pitchFamily="34" charset="0"/>
              <a:buChar char="•"/>
            </a:pPr>
            <a:r>
              <a:rPr lang="en-GB" sz="1600" dirty="0" smtClean="0">
                <a:latin typeface="Twinkl Cursive Looped" panose="02000000000000000000" pitchFamily="2" charset="0"/>
              </a:rPr>
              <a:t>My faith- looking at what we believe (RE)</a:t>
            </a:r>
          </a:p>
        </p:txBody>
      </p:sp>
      <p:sp>
        <p:nvSpPr>
          <p:cNvPr id="9" name="TextBox 8"/>
          <p:cNvSpPr txBox="1"/>
          <p:nvPr/>
        </p:nvSpPr>
        <p:spPr>
          <a:xfrm>
            <a:off x="9409543" y="822499"/>
            <a:ext cx="2541825" cy="1815882"/>
          </a:xfrm>
          <a:prstGeom prst="rect">
            <a:avLst/>
          </a:prstGeom>
          <a:solidFill>
            <a:schemeClr val="accent6">
              <a:lumMod val="20000"/>
              <a:lumOff val="80000"/>
            </a:schemeClr>
          </a:solidFill>
        </p:spPr>
        <p:txBody>
          <a:bodyPr wrap="square" rtlCol="0">
            <a:spAutoFit/>
          </a:bodyPr>
          <a:lstStyle/>
          <a:p>
            <a:r>
              <a:rPr lang="en-GB" sz="1400" b="1" u="sng" dirty="0" smtClean="0">
                <a:latin typeface="Twinkl Cursive Looped" panose="02000000000000000000" pitchFamily="2" charset="0"/>
              </a:rPr>
              <a:t>Shopping trip-</a:t>
            </a:r>
            <a:r>
              <a:rPr lang="en-GB" sz="1400" dirty="0" smtClean="0">
                <a:latin typeface="Twinkl Cursive Looped" panose="02000000000000000000" pitchFamily="2" charset="0"/>
              </a:rPr>
              <a:t>Children      will go into the community to buy fruit from the shop. They will use money to buy the fruit. Children will then use the fruit to create fruit kebabs with their parents/carers in school. </a:t>
            </a:r>
            <a:endParaRPr lang="en-GB" sz="1400" dirty="0">
              <a:latin typeface="Twinkl Cursive Looped" panose="02000000000000000000" pitchFamily="2" charset="0"/>
            </a:endParaRPr>
          </a:p>
        </p:txBody>
      </p:sp>
      <p:sp>
        <p:nvSpPr>
          <p:cNvPr id="10" name="TextBox 9"/>
          <p:cNvSpPr txBox="1"/>
          <p:nvPr/>
        </p:nvSpPr>
        <p:spPr>
          <a:xfrm>
            <a:off x="184413" y="3066843"/>
            <a:ext cx="4362901" cy="1815882"/>
          </a:xfrm>
          <a:prstGeom prst="rect">
            <a:avLst/>
          </a:prstGeom>
          <a:solidFill>
            <a:schemeClr val="accent3">
              <a:lumMod val="20000"/>
              <a:lumOff val="80000"/>
            </a:schemeClr>
          </a:solidFill>
        </p:spPr>
        <p:txBody>
          <a:bodyPr wrap="square" rtlCol="0">
            <a:spAutoFit/>
          </a:bodyPr>
          <a:lstStyle/>
          <a:p>
            <a:r>
              <a:rPr lang="en-GB" sz="1600" dirty="0" smtClean="0">
                <a:latin typeface="Twinkl Cursive Looped" panose="02000000000000000000" pitchFamily="2" charset="0"/>
              </a:rPr>
              <a:t>        </a:t>
            </a:r>
            <a:r>
              <a:rPr lang="en-GB" sz="1600" b="1" u="sng" dirty="0" smtClean="0">
                <a:latin typeface="Twinkl Cursive Looped" panose="02000000000000000000" pitchFamily="2" charset="0"/>
              </a:rPr>
              <a:t>Personal development </a:t>
            </a:r>
          </a:p>
          <a:p>
            <a:pPr marL="285750" indent="-285750">
              <a:buFont typeface="Arial" panose="020B0604020202020204" pitchFamily="34" charset="0"/>
              <a:buChar char="•"/>
            </a:pPr>
            <a:r>
              <a:rPr lang="en-GB" sz="1600" dirty="0" smtClean="0">
                <a:latin typeface="Twinkl Cursive Looped" panose="02000000000000000000" pitchFamily="2" charset="0"/>
              </a:rPr>
              <a:t>Brushing and caring for our teeth</a:t>
            </a:r>
          </a:p>
          <a:p>
            <a:pPr marL="285750" indent="-285750">
              <a:buFont typeface="Arial" panose="020B0604020202020204" pitchFamily="34" charset="0"/>
              <a:buChar char="•"/>
            </a:pPr>
            <a:r>
              <a:rPr lang="en-GB" sz="1600" dirty="0" smtClean="0">
                <a:latin typeface="Twinkl Cursive Looped" panose="02000000000000000000" pitchFamily="2" charset="0"/>
              </a:rPr>
              <a:t>Feeding using cutlery </a:t>
            </a:r>
          </a:p>
          <a:p>
            <a:pPr marL="285750" indent="-285750">
              <a:buFont typeface="Arial" panose="020B0604020202020204" pitchFamily="34" charset="0"/>
              <a:buChar char="•"/>
            </a:pPr>
            <a:r>
              <a:rPr lang="en-GB" sz="1600" dirty="0" smtClean="0">
                <a:latin typeface="Twinkl Cursive Looped" panose="02000000000000000000" pitchFamily="2" charset="0"/>
              </a:rPr>
              <a:t>Developing toileting skills</a:t>
            </a:r>
          </a:p>
          <a:p>
            <a:pPr marL="285750" indent="-285750">
              <a:buFont typeface="Arial" panose="020B0604020202020204" pitchFamily="34" charset="0"/>
              <a:buChar char="•"/>
            </a:pPr>
            <a:r>
              <a:rPr lang="en-GB" sz="1600" dirty="0" smtClean="0">
                <a:latin typeface="Twinkl Cursive Looped" panose="02000000000000000000" pitchFamily="2" charset="0"/>
              </a:rPr>
              <a:t>Dressing ourselves</a:t>
            </a:r>
          </a:p>
          <a:p>
            <a:pPr marL="285750" indent="-285750">
              <a:buFont typeface="Arial" panose="020B0604020202020204" pitchFamily="34" charset="0"/>
              <a:buChar char="•"/>
            </a:pPr>
            <a:r>
              <a:rPr lang="en-GB" sz="1600" dirty="0" smtClean="0">
                <a:latin typeface="Twinkl Cursive Looped" panose="02000000000000000000" pitchFamily="2" charset="0"/>
              </a:rPr>
              <a:t>Cooking and baking new foods</a:t>
            </a:r>
          </a:p>
          <a:p>
            <a:pPr marL="285750" indent="-285750">
              <a:buFont typeface="Arial" panose="020B0604020202020204" pitchFamily="34" charset="0"/>
              <a:buChar char="•"/>
            </a:pPr>
            <a:r>
              <a:rPr lang="en-GB" sz="1600" dirty="0" smtClean="0">
                <a:latin typeface="Twinkl Cursive Looped" panose="02000000000000000000" pitchFamily="2" charset="0"/>
              </a:rPr>
              <a:t>Using money to buy food from the shop</a:t>
            </a:r>
          </a:p>
        </p:txBody>
      </p:sp>
      <p:sp>
        <p:nvSpPr>
          <p:cNvPr id="11" name="TextBox 10"/>
          <p:cNvSpPr txBox="1"/>
          <p:nvPr/>
        </p:nvSpPr>
        <p:spPr>
          <a:xfrm>
            <a:off x="7677807" y="2691815"/>
            <a:ext cx="4306503" cy="1323439"/>
          </a:xfrm>
          <a:prstGeom prst="rect">
            <a:avLst/>
          </a:prstGeom>
          <a:solidFill>
            <a:schemeClr val="accent4">
              <a:lumMod val="20000"/>
              <a:lumOff val="80000"/>
            </a:schemeClr>
          </a:solidFill>
        </p:spPr>
        <p:txBody>
          <a:bodyPr wrap="square" rtlCol="0">
            <a:spAutoFit/>
          </a:bodyPr>
          <a:lstStyle/>
          <a:p>
            <a:r>
              <a:rPr lang="en-GB" sz="1600" b="1" u="sng" dirty="0" smtClean="0">
                <a:latin typeface="Twinkl Cursive Looped" panose="02000000000000000000" pitchFamily="2" charset="0"/>
              </a:rPr>
              <a:t>Early Maths- </a:t>
            </a:r>
            <a:endParaRPr lang="en-GB" sz="1600" dirty="0">
              <a:latin typeface="Twinkl Cursive Looped" panose="02000000000000000000" pitchFamily="2" charset="0"/>
            </a:endParaRPr>
          </a:p>
          <a:p>
            <a:r>
              <a:rPr lang="en-GB" sz="1600" dirty="0" smtClean="0">
                <a:latin typeface="Twinkl Cursive Looped" panose="02000000000000000000" pitchFamily="2" charset="0"/>
              </a:rPr>
              <a:t>Colours          Patterns        Matching</a:t>
            </a:r>
          </a:p>
          <a:p>
            <a:r>
              <a:rPr lang="en-GB" sz="1600" dirty="0" smtClean="0">
                <a:latin typeface="Twinkl Cursive Looped" panose="02000000000000000000" pitchFamily="2" charset="0"/>
              </a:rPr>
              <a:t>Building Towers        Puzzles        Big/Small</a:t>
            </a:r>
          </a:p>
          <a:p>
            <a:r>
              <a:rPr lang="en-GB" sz="1600" dirty="0" smtClean="0">
                <a:latin typeface="Twinkl Cursive Looped" panose="02000000000000000000" pitchFamily="2" charset="0"/>
              </a:rPr>
              <a:t>Shapes and numbers in the environment </a:t>
            </a:r>
          </a:p>
          <a:p>
            <a:r>
              <a:rPr lang="en-GB" sz="1600" dirty="0" smtClean="0">
                <a:latin typeface="Twinkl Cursive Looped" panose="02000000000000000000" pitchFamily="2" charset="0"/>
              </a:rPr>
              <a:t>Number rhymes/ songs </a:t>
            </a:r>
          </a:p>
        </p:txBody>
      </p:sp>
      <p:sp>
        <p:nvSpPr>
          <p:cNvPr id="13" name="TextBox 12"/>
          <p:cNvSpPr txBox="1"/>
          <p:nvPr/>
        </p:nvSpPr>
        <p:spPr>
          <a:xfrm>
            <a:off x="4603526" y="5193075"/>
            <a:ext cx="2983873" cy="1569660"/>
          </a:xfrm>
          <a:prstGeom prst="rect">
            <a:avLst/>
          </a:prstGeom>
          <a:solidFill>
            <a:srgbClr val="CCCCFF"/>
          </a:solidFill>
        </p:spPr>
        <p:txBody>
          <a:bodyPr wrap="square" rtlCol="0">
            <a:spAutoFit/>
          </a:bodyPr>
          <a:lstStyle/>
          <a:p>
            <a:r>
              <a:rPr lang="en-GB" sz="1600" dirty="0" smtClean="0">
                <a:latin typeface="Twinkl Cursive Looped" panose="02000000000000000000" pitchFamily="2" charset="0"/>
              </a:rPr>
              <a:t> </a:t>
            </a:r>
            <a:r>
              <a:rPr lang="en-GB" sz="1600" b="1" u="sng" dirty="0" smtClean="0">
                <a:latin typeface="Twinkl Cursive Looped" panose="02000000000000000000" pitchFamily="2" charset="0"/>
              </a:rPr>
              <a:t>Physical development </a:t>
            </a:r>
            <a:endParaRPr lang="en-GB" sz="1400" b="1" u="sng" dirty="0" smtClean="0">
              <a:latin typeface="Twinkl Cursive Looped" panose="02000000000000000000" pitchFamily="2" charset="0"/>
            </a:endParaRPr>
          </a:p>
          <a:p>
            <a:pPr marL="285750" indent="-285750">
              <a:buFont typeface="Arial" panose="020B0604020202020204" pitchFamily="34" charset="0"/>
              <a:buChar char="•"/>
            </a:pPr>
            <a:r>
              <a:rPr lang="en-GB" sz="1600" dirty="0" smtClean="0">
                <a:latin typeface="Twinkl Cursive Looped" panose="02000000000000000000" pitchFamily="2" charset="0"/>
              </a:rPr>
              <a:t>Sensory circuits</a:t>
            </a:r>
          </a:p>
          <a:p>
            <a:pPr marL="285750" indent="-285750">
              <a:buFont typeface="Arial" panose="020B0604020202020204" pitchFamily="34" charset="0"/>
              <a:buChar char="•"/>
            </a:pPr>
            <a:r>
              <a:rPr lang="en-GB" sz="1600" dirty="0" smtClean="0">
                <a:latin typeface="Twinkl Cursive Looped" panose="02000000000000000000" pitchFamily="2" charset="0"/>
              </a:rPr>
              <a:t>Active hands/dough disco</a:t>
            </a:r>
          </a:p>
          <a:p>
            <a:pPr marL="285750" indent="-285750">
              <a:buFont typeface="Arial" panose="020B0604020202020204" pitchFamily="34" charset="0"/>
              <a:buChar char="•"/>
            </a:pPr>
            <a:r>
              <a:rPr lang="en-GB" sz="1600" dirty="0" smtClean="0">
                <a:latin typeface="Twinkl Cursive Looped" panose="02000000000000000000" pitchFamily="2" charset="0"/>
              </a:rPr>
              <a:t>Physical Literacy</a:t>
            </a:r>
          </a:p>
          <a:p>
            <a:pPr marL="285750" indent="-285750">
              <a:buFont typeface="Arial" panose="020B0604020202020204" pitchFamily="34" charset="0"/>
              <a:buChar char="•"/>
            </a:pPr>
            <a:r>
              <a:rPr lang="en-GB" sz="1600" dirty="0" smtClean="0">
                <a:latin typeface="Twinkl Cursive Looped" panose="02000000000000000000" pitchFamily="2" charset="0"/>
              </a:rPr>
              <a:t>Physiotherapy</a:t>
            </a:r>
          </a:p>
          <a:p>
            <a:pPr marL="285750" indent="-285750">
              <a:buFont typeface="Arial" panose="020B0604020202020204" pitchFamily="34" charset="0"/>
              <a:buChar char="•"/>
            </a:pPr>
            <a:r>
              <a:rPr lang="en-GB" sz="1600" dirty="0" smtClean="0">
                <a:latin typeface="Twinkl Cursive Looped" panose="02000000000000000000" pitchFamily="2" charset="0"/>
              </a:rPr>
              <a:t>Every Child a Mover</a:t>
            </a:r>
          </a:p>
        </p:txBody>
      </p:sp>
      <p:sp>
        <p:nvSpPr>
          <p:cNvPr id="14" name="TextBox 13"/>
          <p:cNvSpPr txBox="1"/>
          <p:nvPr/>
        </p:nvSpPr>
        <p:spPr>
          <a:xfrm>
            <a:off x="184413" y="4958105"/>
            <a:ext cx="4353562" cy="1815882"/>
          </a:xfrm>
          <a:prstGeom prst="rect">
            <a:avLst/>
          </a:prstGeom>
          <a:solidFill>
            <a:srgbClr val="FFCCFF"/>
          </a:solidFill>
        </p:spPr>
        <p:txBody>
          <a:bodyPr wrap="square" rtlCol="0">
            <a:spAutoFit/>
          </a:bodyPr>
          <a:lstStyle/>
          <a:p>
            <a:r>
              <a:rPr lang="en-GB" sz="1400" b="1" u="sng" dirty="0" smtClean="0">
                <a:latin typeface="Twinkl Cursive Looped" panose="02000000000000000000" pitchFamily="2" charset="0"/>
              </a:rPr>
              <a:t>Communication/ Early Literacy </a:t>
            </a:r>
          </a:p>
          <a:p>
            <a:pPr marL="285750" indent="-285750">
              <a:buFont typeface="Arial" panose="020B0604020202020204" pitchFamily="34" charset="0"/>
              <a:buChar char="•"/>
            </a:pPr>
            <a:r>
              <a:rPr lang="en-GB" sz="1400" dirty="0" smtClean="0">
                <a:latin typeface="Twinkl Cursive Looped" panose="02000000000000000000" pitchFamily="2" charset="0"/>
              </a:rPr>
              <a:t>Sensory Choose</a:t>
            </a:r>
          </a:p>
          <a:p>
            <a:pPr marL="285750" indent="-285750">
              <a:buFont typeface="Arial" panose="020B0604020202020204" pitchFamily="34" charset="0"/>
              <a:buChar char="•"/>
            </a:pPr>
            <a:r>
              <a:rPr lang="en-GB" sz="1400" dirty="0" smtClean="0">
                <a:latin typeface="Twinkl Cursive Looped" panose="02000000000000000000" pitchFamily="2" charset="0"/>
              </a:rPr>
              <a:t>Choice boards for snack time, songs/rhymes</a:t>
            </a:r>
          </a:p>
          <a:p>
            <a:pPr marL="285750" indent="-285750">
              <a:buFont typeface="Arial" panose="020B0604020202020204" pitchFamily="34" charset="0"/>
              <a:buChar char="•"/>
            </a:pPr>
            <a:r>
              <a:rPr lang="en-GB" sz="1400" dirty="0" smtClean="0">
                <a:latin typeface="Twinkl Cursive Looped" panose="02000000000000000000" pitchFamily="2" charset="0"/>
              </a:rPr>
              <a:t>Attention Autism- links to science/art/maths</a:t>
            </a:r>
          </a:p>
          <a:p>
            <a:pPr marL="285750" indent="-285750">
              <a:buFont typeface="Arial" panose="020B0604020202020204" pitchFamily="34" charset="0"/>
              <a:buChar char="•"/>
            </a:pPr>
            <a:r>
              <a:rPr lang="en-GB" sz="1400" dirty="0" smtClean="0">
                <a:latin typeface="Twinkl Cursive Looped" panose="02000000000000000000" pitchFamily="2" charset="0"/>
              </a:rPr>
              <a:t>Story massage- link to physical development </a:t>
            </a:r>
          </a:p>
          <a:p>
            <a:pPr marL="285750" indent="-285750">
              <a:buFont typeface="Arial" panose="020B0604020202020204" pitchFamily="34" charset="0"/>
              <a:buChar char="•"/>
            </a:pPr>
            <a:r>
              <a:rPr lang="en-GB" sz="1400" dirty="0" smtClean="0">
                <a:latin typeface="Twinkl Cursive Looped" panose="02000000000000000000" pitchFamily="2" charset="0"/>
              </a:rPr>
              <a:t>PECS/Colourful Semantics/ Makaton </a:t>
            </a:r>
          </a:p>
          <a:p>
            <a:pPr marL="285750" indent="-285750">
              <a:buFont typeface="Arial" panose="020B0604020202020204" pitchFamily="34" charset="0"/>
              <a:buChar char="•"/>
            </a:pPr>
            <a:r>
              <a:rPr lang="en-GB" sz="1400" dirty="0" smtClean="0">
                <a:latin typeface="Twinkl Cursive Looped" panose="02000000000000000000" pitchFamily="2" charset="0"/>
              </a:rPr>
              <a:t>Board books, rhymes, songs, videos</a:t>
            </a:r>
          </a:p>
          <a:p>
            <a:pPr marL="285750" indent="-285750">
              <a:buFont typeface="Arial" panose="020B0604020202020204" pitchFamily="34" charset="0"/>
              <a:buChar char="•"/>
            </a:pPr>
            <a:r>
              <a:rPr lang="en-GB" sz="1400" dirty="0" smtClean="0">
                <a:latin typeface="Twinkl Cursive Looped" panose="02000000000000000000" pitchFamily="2" charset="0"/>
              </a:rPr>
              <a:t>Every Child A Writer- Developing fine motor skills</a:t>
            </a:r>
            <a:endParaRPr lang="en-GB" sz="1400" dirty="0">
              <a:latin typeface="Twinkl Cursive Looped" panose="02000000000000000000" pitchFamily="2" charset="0"/>
            </a:endParaRPr>
          </a:p>
        </p:txBody>
      </p:sp>
      <p:pic>
        <p:nvPicPr>
          <p:cNvPr id="12" name="Picture 11"/>
          <p:cNvPicPr>
            <a:picLocks noChangeAspect="1"/>
          </p:cNvPicPr>
          <p:nvPr/>
        </p:nvPicPr>
        <p:blipFill>
          <a:blip r:embed="rId2"/>
          <a:stretch>
            <a:fillRect/>
          </a:stretch>
        </p:blipFill>
        <p:spPr>
          <a:xfrm>
            <a:off x="3449629" y="716625"/>
            <a:ext cx="1400991" cy="684078"/>
          </a:xfrm>
          <a:prstGeom prst="rect">
            <a:avLst/>
          </a:prstGeom>
        </p:spPr>
      </p:pic>
      <p:sp>
        <p:nvSpPr>
          <p:cNvPr id="16" name="TextBox 15"/>
          <p:cNvSpPr txBox="1"/>
          <p:nvPr/>
        </p:nvSpPr>
        <p:spPr>
          <a:xfrm>
            <a:off x="10025585" y="5198909"/>
            <a:ext cx="1944741" cy="1569660"/>
          </a:xfrm>
          <a:prstGeom prst="rect">
            <a:avLst/>
          </a:prstGeom>
          <a:solidFill>
            <a:schemeClr val="accent1">
              <a:lumMod val="40000"/>
              <a:lumOff val="60000"/>
            </a:schemeClr>
          </a:solidFill>
        </p:spPr>
        <p:txBody>
          <a:bodyPr wrap="square" rtlCol="0">
            <a:spAutoFit/>
          </a:bodyPr>
          <a:lstStyle/>
          <a:p>
            <a:r>
              <a:rPr lang="en-GB" sz="1600" b="1" u="sng" dirty="0" smtClean="0">
                <a:latin typeface="Twinkl Cursive Looped" panose="02000000000000000000" pitchFamily="2" charset="0"/>
              </a:rPr>
              <a:t>Computing</a:t>
            </a:r>
          </a:p>
          <a:p>
            <a:r>
              <a:rPr lang="en-GB" sz="1600" dirty="0" smtClean="0">
                <a:latin typeface="Twinkl Cursive Looped" panose="02000000000000000000" pitchFamily="2" charset="0"/>
              </a:rPr>
              <a:t>Using </a:t>
            </a:r>
            <a:r>
              <a:rPr lang="en-GB" sz="1600" dirty="0" err="1" smtClean="0">
                <a:latin typeface="Twinkl Cursive Looped" panose="02000000000000000000" pitchFamily="2" charset="0"/>
              </a:rPr>
              <a:t>Ipads</a:t>
            </a:r>
            <a:endParaRPr lang="en-GB" sz="1600" dirty="0" smtClean="0">
              <a:latin typeface="Twinkl Cursive Looped" panose="02000000000000000000" pitchFamily="2" charset="0"/>
            </a:endParaRPr>
          </a:p>
          <a:p>
            <a:r>
              <a:rPr lang="en-GB" sz="1600" dirty="0" smtClean="0">
                <a:latin typeface="Twinkl Cursive Looped" panose="02000000000000000000" pitchFamily="2" charset="0"/>
              </a:rPr>
              <a:t>Choosing Songs/ videos on computers</a:t>
            </a:r>
          </a:p>
          <a:p>
            <a:r>
              <a:rPr lang="en-GB" sz="1600" dirty="0" smtClean="0">
                <a:latin typeface="Twinkl Cursive Looped" panose="02000000000000000000" pitchFamily="2" charset="0"/>
              </a:rPr>
              <a:t>Choose-it maker</a:t>
            </a:r>
          </a:p>
        </p:txBody>
      </p:sp>
      <p:sp>
        <p:nvSpPr>
          <p:cNvPr id="18" name="TextBox 17"/>
          <p:cNvSpPr txBox="1"/>
          <p:nvPr/>
        </p:nvSpPr>
        <p:spPr>
          <a:xfrm>
            <a:off x="7652950" y="5162297"/>
            <a:ext cx="2330364" cy="1600438"/>
          </a:xfrm>
          <a:prstGeom prst="rect">
            <a:avLst/>
          </a:prstGeom>
          <a:solidFill>
            <a:srgbClr val="CCFFCC"/>
          </a:solidFill>
        </p:spPr>
        <p:txBody>
          <a:bodyPr wrap="square" rtlCol="0">
            <a:spAutoFit/>
          </a:bodyPr>
          <a:lstStyle/>
          <a:p>
            <a:r>
              <a:rPr lang="en-GB" sz="1400" b="1" u="sng" dirty="0" smtClean="0">
                <a:latin typeface="Twinkl Cursive Looped" panose="02000000000000000000" pitchFamily="2" charset="0"/>
              </a:rPr>
              <a:t>Art</a:t>
            </a:r>
          </a:p>
          <a:p>
            <a:r>
              <a:rPr lang="en-GB" sz="1400" dirty="0" smtClean="0">
                <a:latin typeface="Twinkl Cursive Looped" panose="02000000000000000000" pitchFamily="2" charset="0"/>
              </a:rPr>
              <a:t>Using mirrors to look       at ourselves and create self-portraits.  Exploring a range of materials and textures. Naming and mixing colours </a:t>
            </a:r>
          </a:p>
        </p:txBody>
      </p:sp>
      <p:sp>
        <p:nvSpPr>
          <p:cNvPr id="19" name="TextBox 18"/>
          <p:cNvSpPr txBox="1"/>
          <p:nvPr/>
        </p:nvSpPr>
        <p:spPr>
          <a:xfrm>
            <a:off x="9605800" y="4084013"/>
            <a:ext cx="2371901" cy="984885"/>
          </a:xfrm>
          <a:prstGeom prst="rect">
            <a:avLst/>
          </a:prstGeom>
          <a:solidFill>
            <a:schemeClr val="bg2">
              <a:lumMod val="90000"/>
            </a:schemeClr>
          </a:solidFill>
        </p:spPr>
        <p:txBody>
          <a:bodyPr wrap="square" rtlCol="0">
            <a:spAutoFit/>
          </a:bodyPr>
          <a:lstStyle/>
          <a:p>
            <a:r>
              <a:rPr lang="en-GB" sz="1600" b="1" u="sng" dirty="0" smtClean="0">
                <a:latin typeface="Twinkl Cursive Looped" panose="02000000000000000000" pitchFamily="2" charset="0"/>
              </a:rPr>
              <a:t>PSHE</a:t>
            </a:r>
          </a:p>
          <a:p>
            <a:r>
              <a:rPr lang="en-US" sz="1400" dirty="0" smtClean="0">
                <a:latin typeface="Twinkl Cursive Looped" panose="02000000000000000000" pitchFamily="2" charset="0"/>
              </a:rPr>
              <a:t>I will be trying out new activities and selecting resources independently.</a:t>
            </a:r>
            <a:endParaRPr lang="en-GB" sz="1050" dirty="0">
              <a:latin typeface="Twinkl Cursive Looped" panose="02000000000000000000" pitchFamily="2" charset="0"/>
            </a:endParaRPr>
          </a:p>
        </p:txBody>
      </p:sp>
      <p:pic>
        <p:nvPicPr>
          <p:cNvPr id="17" name="Picture 16"/>
          <p:cNvPicPr>
            <a:picLocks noChangeAspect="1"/>
          </p:cNvPicPr>
          <p:nvPr/>
        </p:nvPicPr>
        <p:blipFill>
          <a:blip r:embed="rId3"/>
          <a:stretch>
            <a:fillRect/>
          </a:stretch>
        </p:blipFill>
        <p:spPr>
          <a:xfrm>
            <a:off x="10866584" y="4120377"/>
            <a:ext cx="764100" cy="267435"/>
          </a:xfrm>
          <a:prstGeom prst="rect">
            <a:avLst/>
          </a:prstGeom>
        </p:spPr>
      </p:pic>
      <p:sp>
        <p:nvSpPr>
          <p:cNvPr id="21" name="TextBox 20"/>
          <p:cNvSpPr txBox="1"/>
          <p:nvPr/>
        </p:nvSpPr>
        <p:spPr>
          <a:xfrm>
            <a:off x="7504453" y="811738"/>
            <a:ext cx="1863440" cy="1708160"/>
          </a:xfrm>
          <a:prstGeom prst="rect">
            <a:avLst/>
          </a:prstGeom>
          <a:solidFill>
            <a:schemeClr val="accent1">
              <a:lumMod val="20000"/>
              <a:lumOff val="80000"/>
            </a:schemeClr>
          </a:solidFill>
        </p:spPr>
        <p:txBody>
          <a:bodyPr wrap="square" rtlCol="0">
            <a:spAutoFit/>
          </a:bodyPr>
          <a:lstStyle/>
          <a:p>
            <a:r>
              <a:rPr lang="en-GB" sz="1500" b="1" u="sng" dirty="0" smtClean="0">
                <a:latin typeface="Twinkl Cursive Looped" panose="02000000000000000000" pitchFamily="2" charset="0"/>
              </a:rPr>
              <a:t>Science</a:t>
            </a:r>
          </a:p>
          <a:p>
            <a:pPr marL="285750" indent="-285750">
              <a:buFont typeface="Arial" panose="020B0604020202020204" pitchFamily="34" charset="0"/>
              <a:buChar char="•"/>
            </a:pPr>
            <a:r>
              <a:rPr lang="en-GB" sz="1500" dirty="0" smtClean="0">
                <a:latin typeface="Twinkl Cursive Looped" panose="02000000000000000000" pitchFamily="2" charset="0"/>
              </a:rPr>
              <a:t>Your body</a:t>
            </a:r>
          </a:p>
          <a:p>
            <a:pPr marL="285750" indent="-285750">
              <a:buFont typeface="Arial" panose="020B0604020202020204" pitchFamily="34" charset="0"/>
              <a:buChar char="•"/>
            </a:pPr>
            <a:r>
              <a:rPr lang="en-GB" sz="1500" dirty="0" smtClean="0">
                <a:latin typeface="Twinkl Cursive Looped" panose="02000000000000000000" pitchFamily="2" charset="0"/>
              </a:rPr>
              <a:t>Float/sink</a:t>
            </a:r>
          </a:p>
          <a:p>
            <a:pPr marL="285750" indent="-285750">
              <a:buFont typeface="Arial" panose="020B0604020202020204" pitchFamily="34" charset="0"/>
              <a:buChar char="•"/>
            </a:pPr>
            <a:r>
              <a:rPr lang="en-GB" sz="1500" dirty="0" smtClean="0">
                <a:latin typeface="Twinkl Cursive Looped" panose="02000000000000000000" pitchFamily="2" charset="0"/>
              </a:rPr>
              <a:t>Foods-diet</a:t>
            </a:r>
          </a:p>
          <a:p>
            <a:r>
              <a:rPr lang="en-GB" sz="1500" dirty="0" smtClean="0">
                <a:latin typeface="Twinkl Cursive Looped" panose="02000000000000000000" pitchFamily="2" charset="0"/>
              </a:rPr>
              <a:t>Awe &amp; Wonder- Attention Autism/ sensory exploration </a:t>
            </a:r>
          </a:p>
        </p:txBody>
      </p:sp>
      <p:sp>
        <p:nvSpPr>
          <p:cNvPr id="22" name="TextBox 21"/>
          <p:cNvSpPr txBox="1"/>
          <p:nvPr/>
        </p:nvSpPr>
        <p:spPr>
          <a:xfrm>
            <a:off x="4800600" y="811738"/>
            <a:ext cx="2589727" cy="1169551"/>
          </a:xfrm>
          <a:prstGeom prst="rect">
            <a:avLst/>
          </a:prstGeom>
          <a:solidFill>
            <a:srgbClr val="FFCC99"/>
          </a:solidFill>
        </p:spPr>
        <p:txBody>
          <a:bodyPr wrap="square" rtlCol="0">
            <a:spAutoFit/>
          </a:bodyPr>
          <a:lstStyle/>
          <a:p>
            <a:pPr algn="ctr"/>
            <a:r>
              <a:rPr lang="en-GB" sz="1400" b="1" u="sng" dirty="0" smtClean="0">
                <a:latin typeface="Twinkl Cursive Looped" panose="02000000000000000000" pitchFamily="2" charset="0"/>
              </a:rPr>
              <a:t>Key Questions</a:t>
            </a:r>
          </a:p>
          <a:p>
            <a:pPr algn="ctr"/>
            <a:r>
              <a:rPr lang="en-GB" sz="1400" dirty="0" smtClean="0">
                <a:latin typeface="Twinkl Cursive Looped" panose="02000000000000000000" pitchFamily="2" charset="0"/>
              </a:rPr>
              <a:t>What do I look like?</a:t>
            </a:r>
          </a:p>
          <a:p>
            <a:pPr algn="ctr"/>
            <a:r>
              <a:rPr lang="en-GB" sz="1400" dirty="0" smtClean="0">
                <a:latin typeface="Twinkl Cursive Looped" panose="02000000000000000000" pitchFamily="2" charset="0"/>
              </a:rPr>
              <a:t>What are my targets?</a:t>
            </a:r>
          </a:p>
          <a:p>
            <a:pPr algn="ctr"/>
            <a:r>
              <a:rPr lang="en-GB" sz="1400" dirty="0" smtClean="0">
                <a:latin typeface="Twinkl Cursive Looped" panose="02000000000000000000" pitchFamily="2" charset="0"/>
              </a:rPr>
              <a:t>How do I communicate?</a:t>
            </a:r>
          </a:p>
          <a:p>
            <a:pPr algn="ctr"/>
            <a:r>
              <a:rPr lang="en-GB" sz="1400" dirty="0" smtClean="0">
                <a:latin typeface="Twinkl Cursive Looped" panose="02000000000000000000" pitchFamily="2" charset="0"/>
              </a:rPr>
              <a:t>What makes me special?</a:t>
            </a:r>
          </a:p>
        </p:txBody>
      </p:sp>
      <p:pic>
        <p:nvPicPr>
          <p:cNvPr id="23" name="Picture 22" descr="JOB DESCRIPTION"/>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76248" y="109309"/>
            <a:ext cx="1008062" cy="409935"/>
          </a:xfrm>
          <a:prstGeom prst="rect">
            <a:avLst/>
          </a:prstGeom>
          <a:noFill/>
          <a:ln>
            <a:no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624" y="27437"/>
            <a:ext cx="1291979" cy="770391"/>
          </a:xfrm>
          <a:prstGeom prst="rect">
            <a:avLst/>
          </a:prstGeom>
        </p:spPr>
      </p:pic>
      <p:sp>
        <p:nvSpPr>
          <p:cNvPr id="3" name="AutoShape 2" descr="Cute Happy Kids Clipart - All About Me Clip Art, HD Png Download ,  Transparent Png Image - PNGite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 name="Picture 19"/>
          <p:cNvPicPr>
            <a:picLocks noChangeAspect="1"/>
          </p:cNvPicPr>
          <p:nvPr/>
        </p:nvPicPr>
        <p:blipFill>
          <a:blip r:embed="rId6"/>
          <a:stretch>
            <a:fillRect/>
          </a:stretch>
        </p:blipFill>
        <p:spPr>
          <a:xfrm>
            <a:off x="5112528" y="2040374"/>
            <a:ext cx="1990725" cy="1952625"/>
          </a:xfrm>
          <a:prstGeom prst="rect">
            <a:avLst/>
          </a:prstGeom>
        </p:spPr>
      </p:pic>
      <p:pic>
        <p:nvPicPr>
          <p:cNvPr id="25" name="Picture 24"/>
          <p:cNvPicPr>
            <a:picLocks noChangeAspect="1"/>
          </p:cNvPicPr>
          <p:nvPr/>
        </p:nvPicPr>
        <p:blipFill rotWithShape="1">
          <a:blip r:embed="rId6"/>
          <a:srcRect l="32137" r="24714" b="51774"/>
          <a:stretch/>
        </p:blipFill>
        <p:spPr>
          <a:xfrm>
            <a:off x="74130" y="860060"/>
            <a:ext cx="467690" cy="512715"/>
          </a:xfrm>
          <a:prstGeom prst="rect">
            <a:avLst/>
          </a:prstGeom>
        </p:spPr>
      </p:pic>
      <p:pic>
        <p:nvPicPr>
          <p:cNvPr id="24" name="Picture 23"/>
          <p:cNvPicPr>
            <a:picLocks noChangeAspect="1"/>
          </p:cNvPicPr>
          <p:nvPr/>
        </p:nvPicPr>
        <p:blipFill>
          <a:blip r:embed="rId7"/>
          <a:stretch>
            <a:fillRect/>
          </a:stretch>
        </p:blipFill>
        <p:spPr>
          <a:xfrm>
            <a:off x="83470" y="2963010"/>
            <a:ext cx="641044" cy="432085"/>
          </a:xfrm>
          <a:prstGeom prst="rect">
            <a:avLst/>
          </a:prstGeom>
        </p:spPr>
      </p:pic>
      <p:pic>
        <p:nvPicPr>
          <p:cNvPr id="26" name="Picture 25"/>
          <p:cNvPicPr>
            <a:picLocks noChangeAspect="1"/>
          </p:cNvPicPr>
          <p:nvPr/>
        </p:nvPicPr>
        <p:blipFill>
          <a:blip r:embed="rId8"/>
          <a:stretch>
            <a:fillRect/>
          </a:stretch>
        </p:blipFill>
        <p:spPr>
          <a:xfrm>
            <a:off x="7061106" y="5193075"/>
            <a:ext cx="526293" cy="480923"/>
          </a:xfrm>
          <a:prstGeom prst="rect">
            <a:avLst/>
          </a:prstGeom>
        </p:spPr>
      </p:pic>
      <p:pic>
        <p:nvPicPr>
          <p:cNvPr id="27" name="Picture 26"/>
          <p:cNvPicPr>
            <a:picLocks noChangeAspect="1"/>
          </p:cNvPicPr>
          <p:nvPr/>
        </p:nvPicPr>
        <p:blipFill>
          <a:blip r:embed="rId9"/>
          <a:stretch>
            <a:fillRect/>
          </a:stretch>
        </p:blipFill>
        <p:spPr>
          <a:xfrm>
            <a:off x="11382082" y="568263"/>
            <a:ext cx="590271" cy="499180"/>
          </a:xfrm>
          <a:prstGeom prst="rect">
            <a:avLst/>
          </a:prstGeom>
        </p:spPr>
      </p:pic>
      <p:pic>
        <p:nvPicPr>
          <p:cNvPr id="28" name="Picture 27"/>
          <p:cNvPicPr>
            <a:picLocks noChangeAspect="1"/>
          </p:cNvPicPr>
          <p:nvPr/>
        </p:nvPicPr>
        <p:blipFill>
          <a:blip r:embed="rId10"/>
          <a:stretch>
            <a:fillRect/>
          </a:stretch>
        </p:blipFill>
        <p:spPr>
          <a:xfrm>
            <a:off x="11439096" y="2701107"/>
            <a:ext cx="520062" cy="481057"/>
          </a:xfrm>
          <a:prstGeom prst="rect">
            <a:avLst/>
          </a:prstGeom>
        </p:spPr>
      </p:pic>
      <p:pic>
        <p:nvPicPr>
          <p:cNvPr id="29" name="Picture 28"/>
          <p:cNvPicPr>
            <a:picLocks noChangeAspect="1"/>
          </p:cNvPicPr>
          <p:nvPr/>
        </p:nvPicPr>
        <p:blipFill>
          <a:blip r:embed="rId11"/>
          <a:stretch>
            <a:fillRect/>
          </a:stretch>
        </p:blipFill>
        <p:spPr>
          <a:xfrm>
            <a:off x="8804598" y="741492"/>
            <a:ext cx="579795" cy="561092"/>
          </a:xfrm>
          <a:prstGeom prst="rect">
            <a:avLst/>
          </a:prstGeom>
        </p:spPr>
      </p:pic>
      <p:pic>
        <p:nvPicPr>
          <p:cNvPr id="30" name="Picture 29"/>
          <p:cNvPicPr>
            <a:picLocks noChangeAspect="1"/>
          </p:cNvPicPr>
          <p:nvPr/>
        </p:nvPicPr>
        <p:blipFill>
          <a:blip r:embed="rId12"/>
          <a:stretch>
            <a:fillRect/>
          </a:stretch>
        </p:blipFill>
        <p:spPr>
          <a:xfrm>
            <a:off x="9514195" y="5155294"/>
            <a:ext cx="459838" cy="479719"/>
          </a:xfrm>
          <a:prstGeom prst="rect">
            <a:avLst/>
          </a:prstGeom>
        </p:spPr>
      </p:pic>
      <p:pic>
        <p:nvPicPr>
          <p:cNvPr id="31" name="Picture 30"/>
          <p:cNvPicPr>
            <a:picLocks noChangeAspect="1"/>
          </p:cNvPicPr>
          <p:nvPr/>
        </p:nvPicPr>
        <p:blipFill>
          <a:blip r:embed="rId13"/>
          <a:stretch>
            <a:fillRect/>
          </a:stretch>
        </p:blipFill>
        <p:spPr>
          <a:xfrm>
            <a:off x="11359522" y="5166666"/>
            <a:ext cx="635392" cy="480724"/>
          </a:xfrm>
          <a:prstGeom prst="rect">
            <a:avLst/>
          </a:prstGeom>
        </p:spPr>
      </p:pic>
      <p:pic>
        <p:nvPicPr>
          <p:cNvPr id="1024" name="Picture 1023"/>
          <p:cNvPicPr>
            <a:picLocks noChangeAspect="1"/>
          </p:cNvPicPr>
          <p:nvPr/>
        </p:nvPicPr>
        <p:blipFill>
          <a:blip r:embed="rId14"/>
          <a:stretch>
            <a:fillRect/>
          </a:stretch>
        </p:blipFill>
        <p:spPr>
          <a:xfrm>
            <a:off x="3970543" y="4842865"/>
            <a:ext cx="574964" cy="574964"/>
          </a:xfrm>
          <a:prstGeom prst="rect">
            <a:avLst/>
          </a:prstGeom>
        </p:spPr>
      </p:pic>
      <p:sp>
        <p:nvSpPr>
          <p:cNvPr id="34" name="TextBox 33"/>
          <p:cNvSpPr txBox="1"/>
          <p:nvPr/>
        </p:nvSpPr>
        <p:spPr>
          <a:xfrm>
            <a:off x="4638918" y="4127858"/>
            <a:ext cx="4875278" cy="954107"/>
          </a:xfrm>
          <a:prstGeom prst="rect">
            <a:avLst/>
          </a:prstGeom>
          <a:solidFill>
            <a:schemeClr val="accent2">
              <a:lumMod val="20000"/>
              <a:lumOff val="80000"/>
            </a:schemeClr>
          </a:solidFill>
        </p:spPr>
        <p:txBody>
          <a:bodyPr wrap="square" rtlCol="0">
            <a:spAutoFit/>
          </a:bodyPr>
          <a:lstStyle/>
          <a:p>
            <a:r>
              <a:rPr lang="en-GB" sz="1400" b="1" dirty="0" smtClean="0">
                <a:latin typeface="Twinkl Cursive Looped" panose="02000000000000000000" pitchFamily="2" charset="0"/>
              </a:rPr>
              <a:t>            </a:t>
            </a:r>
            <a:r>
              <a:rPr lang="en-GB" sz="1400" b="1" u="sng" dirty="0" smtClean="0">
                <a:latin typeface="Twinkl Cursive Looped" panose="02000000000000000000" pitchFamily="2" charset="0"/>
              </a:rPr>
              <a:t>History</a:t>
            </a:r>
          </a:p>
          <a:p>
            <a:r>
              <a:rPr lang="en-GB" sz="1400" dirty="0" smtClean="0">
                <a:latin typeface="Twinkl Cursive Looped" panose="02000000000000000000" pitchFamily="2" charset="0"/>
              </a:rPr>
              <a:t>Children will have a class history book. They will explore their history through what happened last lesson/ last week. We will take photos and videos of key experiences </a:t>
            </a:r>
          </a:p>
        </p:txBody>
      </p:sp>
      <p:pic>
        <p:nvPicPr>
          <p:cNvPr id="1025" name="Picture 1024"/>
          <p:cNvPicPr>
            <a:picLocks noChangeAspect="1"/>
          </p:cNvPicPr>
          <p:nvPr/>
        </p:nvPicPr>
        <p:blipFill>
          <a:blip r:embed="rId15"/>
          <a:stretch>
            <a:fillRect/>
          </a:stretch>
        </p:blipFill>
        <p:spPr>
          <a:xfrm>
            <a:off x="4631384" y="3868590"/>
            <a:ext cx="602230" cy="555303"/>
          </a:xfrm>
          <a:prstGeom prst="rect">
            <a:avLst/>
          </a:prstGeom>
        </p:spPr>
      </p:pic>
      <p:sp>
        <p:nvSpPr>
          <p:cNvPr id="1027" name="TextBox 1026"/>
          <p:cNvSpPr txBox="1"/>
          <p:nvPr/>
        </p:nvSpPr>
        <p:spPr>
          <a:xfrm>
            <a:off x="6715324" y="3868590"/>
            <a:ext cx="1173018" cy="261610"/>
          </a:xfrm>
          <a:prstGeom prst="rect">
            <a:avLst/>
          </a:prstGeom>
          <a:noFill/>
        </p:spPr>
        <p:txBody>
          <a:bodyPr wrap="square" rtlCol="0">
            <a:spAutoFit/>
          </a:bodyPr>
          <a:lstStyle/>
          <a:p>
            <a:r>
              <a:rPr lang="en-GB" sz="1100" dirty="0" smtClean="0">
                <a:latin typeface="Twinkl Cursive Looped Thin" panose="02000000000000000000" pitchFamily="2" charset="0"/>
              </a:rPr>
              <a:t>Autumn term</a:t>
            </a:r>
            <a:endParaRPr lang="en-GB" sz="1100" dirty="0">
              <a:latin typeface="Twinkl Cursive Looped Thin" panose="02000000000000000000" pitchFamily="2" charset="0"/>
            </a:endParaRPr>
          </a:p>
        </p:txBody>
      </p:sp>
    </p:spTree>
    <p:extLst>
      <p:ext uri="{BB962C8B-B14F-4D97-AF65-F5344CB8AC3E}">
        <p14:creationId xmlns:p14="http://schemas.microsoft.com/office/powerpoint/2010/main" val="1480039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795</TotalTime>
  <Words>351</Words>
  <Application>Microsoft Office PowerPoint</Application>
  <PresentationFormat>Widescreen</PresentationFormat>
  <Paragraphs>57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Twinkl Cursive Looped</vt:lpstr>
      <vt:lpstr>Twinkl Cursive Looped Thin</vt:lpstr>
      <vt:lpstr>Office Theme</vt:lpstr>
      <vt:lpstr>PowerPoint Presentation</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Linnecor</dc:creator>
  <cp:lastModifiedBy>Natalie Linnecor</cp:lastModifiedBy>
  <cp:revision>24</cp:revision>
  <cp:lastPrinted>2023-07-10T10:15:09Z</cp:lastPrinted>
  <dcterms:created xsi:type="dcterms:W3CDTF">2023-07-09T21:16:57Z</dcterms:created>
  <dcterms:modified xsi:type="dcterms:W3CDTF">2023-07-16T19:33:13Z</dcterms:modified>
</cp:coreProperties>
</file>