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09/09/2024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81424" y="123857"/>
            <a:ext cx="2088232" cy="66986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3517653" y="126833"/>
            <a:ext cx="1866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Reception </a:t>
            </a: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New Beginnings </a:t>
            </a:r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Autumn 1</a:t>
            </a:r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370424" y="867078"/>
            <a:ext cx="2331143" cy="79208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5317" y="315879"/>
            <a:ext cx="2973482" cy="1631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</a:t>
            </a:r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Language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understand how to listen and why listening is important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listen to lots of stories, rhymes and songs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new vocabulary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have conversations with my friends and teachers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answer simple questions about our Story of the Week – I wil</a:t>
            </a:r>
            <a:r>
              <a:rPr lang="en-GB" sz="1000" dirty="0" smtClean="0">
                <a:latin typeface="Letter-join Basic 8" panose="02000505000000020003" pitchFamily="50" charset="0"/>
              </a:rPr>
              <a:t>l begin to ask questions too. </a:t>
            </a:r>
          </a:p>
          <a:p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317" y="2044005"/>
            <a:ext cx="2973700" cy="24006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Jigsaw – Being in my World – Who am </a:t>
            </a:r>
            <a:r>
              <a:rPr lang="en-GB" sz="1000" dirty="0" smtClean="0">
                <a:latin typeface="Letter-join Basic 8" panose="02000505000000020003" pitchFamily="50" charset="0"/>
              </a:rPr>
              <a:t>I and how do I fit?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describe myself in positive terms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speak to others about my needs and wants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describe and explain my feelings and emotions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and begin to understand our school rules of Ready, Respectful and Safe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independently use the toilet and wash my hands, and put on my coat and wellingtons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help myself to breakfast and snack when I am hungry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play in a grou</a:t>
            </a:r>
            <a:r>
              <a:rPr lang="en-GB" sz="1000" dirty="0" smtClean="0">
                <a:latin typeface="Letter-join Basic 8" panose="02000505000000020003" pitchFamily="50" charset="0"/>
              </a:rPr>
              <a:t>p and by myself.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</a:t>
            </a:r>
            <a:r>
              <a:rPr lang="en-GB" sz="1000" dirty="0" smtClean="0">
                <a:latin typeface="Letter-join Basic 8" panose="02000505000000020003" pitchFamily="50" charset="0"/>
              </a:rPr>
              <a:t>l learn about being a good friend. </a:t>
            </a:r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317" y="4541572"/>
            <a:ext cx="3006071" cy="13388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</a:t>
            </a:r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Development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fundamental skills in my PE lessons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use tools and equipment safely e.g. scissors, tweezers etc.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take part in activities which support my core muscle strength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hold a pencil comfortably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use my pencil to draw lines and circles </a:t>
            </a:r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8034" y="1758592"/>
            <a:ext cx="2967676" cy="20928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Little </a:t>
            </a:r>
            <a:r>
              <a:rPr lang="en-GB" sz="1000" dirty="0" err="1" smtClean="0">
                <a:latin typeface="Letter-join Basic 8" panose="02000505000000020003" pitchFamily="50" charset="0"/>
              </a:rPr>
              <a:t>Wandle</a:t>
            </a:r>
            <a:r>
              <a:rPr lang="en-GB" sz="1000" dirty="0" smtClean="0">
                <a:latin typeface="Letter-join Basic 8" panose="02000505000000020003" pitchFamily="50" charset="0"/>
              </a:rPr>
              <a:t> - In my Phonics lessons I will learn the Phase 2 graphemes and some tricky words.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joi</a:t>
            </a:r>
            <a:r>
              <a:rPr lang="en-GB" sz="1000" dirty="0" smtClean="0">
                <a:latin typeface="Letter-join Basic 8" panose="02000505000000020003" pitchFamily="50" charset="0"/>
              </a:rPr>
              <a:t>n in with familiar rhymes and stories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recognise my own name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identify the initial sound in words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to hold books carefully and respectfully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talk about the illustrations in stories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blend the sounds in simple CVC words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write my own name, and the Phase 2 graphemes that I learn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write initial sounds in words and begin to write some CVC words </a:t>
            </a:r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8034" y="3961593"/>
            <a:ext cx="2959199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  <a:r>
              <a:rPr lang="en-GB" sz="1100" b="1" u="sng" dirty="0" smtClean="0">
                <a:solidFill>
                  <a:schemeClr val="accent3"/>
                </a:solidFill>
                <a:latin typeface="Twinkl" panose="02000000000000000000" pitchFamily="2" charset="0"/>
              </a:rPr>
              <a:t> </a:t>
            </a:r>
            <a:endParaRPr lang="en-GB" sz="1400" u="sng" dirty="0">
              <a:solidFill>
                <a:schemeClr val="accent3"/>
              </a:solidFill>
              <a:latin typeface="Twinkl" panose="02000000000000000000" pitchFamily="2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to recognise numerals to 5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subitise to 5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find 1 more and 1 less within 5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explore and understand the composition of numbers to 5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to count forwards to 5 and then 10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to count backwards from 5 and then 10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to order numbers to 5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Children match and sort objects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 </a:t>
            </a:r>
            <a:r>
              <a:rPr lang="en-GB" sz="1000" dirty="0">
                <a:latin typeface="Letter-join Basic 8" panose="02000505000000020003" pitchFamily="50" charset="0"/>
              </a:rPr>
              <a:t>begin to compare capacity, length, height and size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continue </a:t>
            </a:r>
            <a:r>
              <a:rPr lang="en-GB" sz="1000" dirty="0">
                <a:latin typeface="Letter-join Basic 8" panose="02000505000000020003" pitchFamily="50" charset="0"/>
              </a:rPr>
              <a:t>a repeating pattern of 2 objects or colours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recognise </a:t>
            </a:r>
            <a:r>
              <a:rPr lang="en-GB" sz="1000" dirty="0">
                <a:latin typeface="Letter-join Basic 8" panose="02000505000000020003" pitchFamily="50" charset="0"/>
              </a:rPr>
              <a:t>and name familiar 2D shapes – circle, square, triangle and rectangle </a:t>
            </a:r>
            <a:endParaRPr lang="en-GB" sz="1000" dirty="0">
              <a:latin typeface="Letter-join Basic 8" panose="02000505000000020003" pitchFamily="50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41939" y="786038"/>
            <a:ext cx="2903545" cy="31700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Understanding the </a:t>
            </a:r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World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RE – Believing – What do I do when I feel sad?</a:t>
            </a:r>
            <a:endParaRPr lang="en-GB" sz="1000" dirty="0" smtClean="0"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talk about the members of my family and my relationship to them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create a simple family tree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about religious and cultural events such as Harvest and Diwali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know my address and describe the landmarks I see on the way to school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talk about people in our society who help us, e.g. Teachers, Doctors, Police Officers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explore the natural world around me, at home, at the park and in school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talk about some of the things I have observed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learn about Autumn and the changing seasons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complete a simple programme on an electronic device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can use and interact with age appropriate software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48702" y="4014822"/>
            <a:ext cx="2903545" cy="16466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Expressive Arts and </a:t>
            </a:r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Design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begin to understand that tools can be used </a:t>
            </a:r>
            <a:r>
              <a:rPr lang="en-GB" sz="1000" b="1" dirty="0" smtClean="0">
                <a:latin typeface="Letter-join Basic 8" panose="02000505000000020003" pitchFamily="50" charset="0"/>
              </a:rPr>
              <a:t>for a purpose</a:t>
            </a:r>
          </a:p>
          <a:p>
            <a:r>
              <a:rPr lang="en-GB" sz="1000" b="1" dirty="0" smtClean="0">
                <a:latin typeface="Letter-join Basic 8" panose="02000505000000020003" pitchFamily="50" charset="0"/>
              </a:rPr>
              <a:t>I wil</a:t>
            </a:r>
            <a:r>
              <a:rPr lang="en-GB" sz="1000" b="1" dirty="0" smtClean="0">
                <a:latin typeface="Letter-join Basic 8" panose="02000505000000020003" pitchFamily="50" charset="0"/>
              </a:rPr>
              <a:t>l experiment with mixing colours</a:t>
            </a:r>
          </a:p>
          <a:p>
            <a:r>
              <a:rPr lang="en-GB" sz="1000" b="1" dirty="0" smtClean="0">
                <a:latin typeface="Letter-join Basic 8" panose="02000505000000020003" pitchFamily="50" charset="0"/>
              </a:rPr>
              <a:t>I will experiment with texture </a:t>
            </a:r>
          </a:p>
          <a:p>
            <a:r>
              <a:rPr lang="en-GB" sz="1000" b="1" dirty="0" smtClean="0">
                <a:latin typeface="Letter-join Basic 8" panose="02000505000000020003" pitchFamily="50" charset="0"/>
              </a:rPr>
              <a:t>I will join in with dancing and sing familiar songs </a:t>
            </a:r>
          </a:p>
          <a:p>
            <a:r>
              <a:rPr lang="en-GB" sz="1000" b="1" dirty="0" smtClean="0">
                <a:latin typeface="Letter-join Basic 8" panose="02000505000000020003" pitchFamily="50" charset="0"/>
              </a:rPr>
              <a:t>I will explore the role play area and join in with familiar pretend play </a:t>
            </a:r>
            <a:endParaRPr lang="en-GB" sz="1000" b="1" dirty="0" smtClean="0">
              <a:latin typeface="Letter-join Basic 8" panose="02000505000000020003" pitchFamily="50" charset="0"/>
            </a:endParaRPr>
          </a:p>
          <a:p>
            <a:endParaRPr lang="en-GB" sz="1000" b="1" dirty="0" smtClean="0"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48702" y="5720112"/>
            <a:ext cx="2897644" cy="4154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listen to a storyteller </a:t>
            </a:r>
            <a:r>
              <a:rPr lang="en-GB" sz="1000" dirty="0" smtClean="0">
                <a:latin typeface="Letter-join Basic 8" panose="02000505000000020003" pitchFamily="50" charset="0"/>
              </a:rPr>
              <a:t> </a:t>
            </a:r>
            <a:endParaRPr lang="en-GB" sz="1000" dirty="0" smtClean="0">
              <a:latin typeface="Letter-join Basic 8" panose="02000505000000020003" pitchFamily="50" charset="0"/>
            </a:endParaRPr>
          </a:p>
        </p:txBody>
      </p:sp>
      <p:pic>
        <p:nvPicPr>
          <p:cNvPr id="20" name="Picture 19" descr="https://m.media-amazon.com/images/I/81e-K1JF7nL._SL1500_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302" y="952843"/>
            <a:ext cx="569595" cy="570230"/>
          </a:xfrm>
          <a:prstGeom prst="rect">
            <a:avLst/>
          </a:prstGeom>
          <a:noFill/>
          <a:extLst/>
        </p:spPr>
      </p:pic>
      <p:pic>
        <p:nvPicPr>
          <p:cNvPr id="21" name="Picture 20" descr="https://m.media-amazon.com/images/I/914agp6dM1L._SL1500_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990" y="948398"/>
            <a:ext cx="668020" cy="574675"/>
          </a:xfrm>
          <a:prstGeom prst="rect">
            <a:avLst/>
          </a:prstGeom>
          <a:noFill/>
          <a:extLst/>
        </p:spPr>
      </p:pic>
      <p:pic>
        <p:nvPicPr>
          <p:cNvPr id="22" name="Picture 21" descr="Perfectly Norman: A Big Bright Feelings Book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052" r="8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83" y="957436"/>
            <a:ext cx="573405" cy="573405"/>
          </a:xfrm>
          <a:prstGeom prst="rect">
            <a:avLst/>
          </a:prstGeom>
          <a:noFill/>
          <a:extLst/>
        </p:spPr>
      </p:pic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2" y="5926789"/>
            <a:ext cx="3068071" cy="88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Places to Find Free Fall Leaves Clip Art Image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990" y="173529"/>
            <a:ext cx="594123" cy="59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Props1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43E32C-63BE-42E3-A2B5-C7269E7D3B3E}">
  <ds:schemaRefs>
    <ds:schemaRef ds:uri="http://purl.org/dc/terms/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3262177e-16a3-49dc-bf94-be9f058d24f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2201</TotalTime>
  <Words>653</Words>
  <Application>Microsoft Office PowerPoint</Application>
  <PresentationFormat>On-screen Show (4:3)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Letter-join Basic 8</vt:lpstr>
      <vt:lpstr>Times New Roman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Sarah Woolnough</cp:lastModifiedBy>
  <cp:revision>113</cp:revision>
  <dcterms:created xsi:type="dcterms:W3CDTF">2017-06-11T10:50:31Z</dcterms:created>
  <dcterms:modified xsi:type="dcterms:W3CDTF">2024-09-09T19:16:24Z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