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80" d="100"/>
          <a:sy n="80" d="100"/>
        </p:scale>
        <p:origin x="12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36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7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052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78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21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3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449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0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8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810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44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6FBEA-CE3E-4AAA-9A4A-D5074B47574E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9563B-32A3-4988-828F-6F3C672CA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737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855" y="451887"/>
            <a:ext cx="6685004" cy="984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Letter-join Plus 8" panose="02000505000000020003" pitchFamily="50" charset="0"/>
              </a:rPr>
              <a:t>Talking about sex with your child always feels a bit daunting It feels like the ending of their childhood and the beginning of adulthood, but it’s really important for the following reasons:</a:t>
            </a:r>
          </a:p>
          <a:p>
            <a:endParaRPr lang="en-GB" sz="1600" dirty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Letter-join Plus 8" panose="02000505000000020003" pitchFamily="50" charset="0"/>
              </a:rPr>
              <a:t>Building respectful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Letter-join Plus 8" panose="02000505000000020003" pitchFamily="50" charset="0"/>
              </a:rPr>
              <a:t>Having information to allow young people to make informed choices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Letter-join Plus 8" panose="02000505000000020003" pitchFamily="50" charset="0"/>
              </a:rPr>
              <a:t>Understanding the importance of consent </a:t>
            </a:r>
            <a:endParaRPr lang="en-GB" sz="1600" dirty="0">
              <a:latin typeface="Letter-join Plus 8" panose="02000505000000020003" pitchFamily="50" charset="0"/>
            </a:endParaRPr>
          </a:p>
          <a:p>
            <a:pPr algn="ctr"/>
            <a:r>
              <a:rPr lang="en-GB" b="1" u="sng" dirty="0" smtClean="0">
                <a:solidFill>
                  <a:srgbClr val="FF0000"/>
                </a:solidFill>
                <a:latin typeface="Letter-join Plus 8" panose="02000505000000020003" pitchFamily="50" charset="0"/>
              </a:rPr>
              <a:t>It is important to note that: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  <a:latin typeface="Letter-join Plus 8" panose="02000505000000020003" pitchFamily="50" charset="0"/>
              </a:rPr>
              <a:t>Sex education does not encourage young people to be more sexually active. </a:t>
            </a:r>
            <a:endParaRPr lang="en-GB" sz="1600" dirty="0">
              <a:latin typeface="Letter-join Plus 8" panose="02000505000000020003" pitchFamily="50" charset="0"/>
            </a:endParaRP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At Arboretum Primary School, we teach sex education in the final Summer term 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r>
              <a:rPr lang="en-GB" sz="1600" dirty="0" smtClean="0">
                <a:latin typeface="Letter-join Plus 8" panose="02000505000000020003" pitchFamily="50" charset="0"/>
              </a:rPr>
              <a:t>of Y6. Parents can withdraw their child from this lesson.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endParaRPr lang="en-GB" sz="1600" dirty="0" smtClean="0">
              <a:latin typeface="Letter-join Plus 8" panose="02000505000000020003" pitchFamily="50" charset="0"/>
            </a:endParaRP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You may decide that you prefer to talk to your child yourself about sex education.</a:t>
            </a: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Here are some hints that you might find helpful: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endParaRPr lang="en-GB" sz="1600" dirty="0" smtClean="0">
              <a:latin typeface="Letter-join Plus 8" panose="02000505000000020003" pitchFamily="50" charset="0"/>
            </a:endParaRP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1. Find a calm, comfortable place where you won’t be interrupted. </a:t>
            </a:r>
          </a:p>
          <a:p>
            <a:endParaRPr lang="en-GB" sz="1600" dirty="0">
              <a:latin typeface="Letter-join Plus 8" panose="02000505000000020003" pitchFamily="50" charset="0"/>
            </a:endParaRP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2 Speak to the PSHE lead and obtain the curriculum materials. This will mean that you are not teaching your child anything </a:t>
            </a:r>
            <a:r>
              <a:rPr lang="en-GB" sz="1600" dirty="0" smtClean="0">
                <a:latin typeface="Letter-join Plus 8" panose="02000505000000020003" pitchFamily="50" charset="0"/>
              </a:rPr>
              <a:t>that</a:t>
            </a:r>
            <a:r>
              <a:rPr lang="en-GB" sz="1600" dirty="0" smtClean="0">
                <a:latin typeface="Letter-join Plus 8" panose="02000505000000020003" pitchFamily="50" charset="0"/>
              </a:rPr>
              <a:t> </a:t>
            </a:r>
            <a:r>
              <a:rPr lang="en-GB" sz="1600" dirty="0" smtClean="0">
                <a:latin typeface="Letter-join Plus 8" panose="02000505000000020003" pitchFamily="50" charset="0"/>
              </a:rPr>
              <a:t>is too advanced for them.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endParaRPr lang="en-GB" sz="1600" dirty="0" smtClean="0">
              <a:latin typeface="Letter-join Plus 8" panose="02000505000000020003" pitchFamily="50" charset="0"/>
            </a:endParaRPr>
          </a:p>
          <a:p>
            <a:r>
              <a:rPr lang="en-GB" sz="1600" dirty="0">
                <a:latin typeface="Letter-join Plus 8" panose="02000505000000020003" pitchFamily="50" charset="0"/>
              </a:rPr>
              <a:t>3</a:t>
            </a:r>
            <a:r>
              <a:rPr lang="en-GB" sz="1600" dirty="0" smtClean="0">
                <a:latin typeface="Letter-join Plus 8" panose="02000505000000020003" pitchFamily="50" charset="0"/>
              </a:rPr>
              <a:t>. We teach that sexual intercourse is solely for the creation of a baby and that </a:t>
            </a: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this occurs in a loving relationship between a man and a woman.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endParaRPr lang="en-GB" sz="1600" dirty="0" smtClean="0">
              <a:latin typeface="Letter-join Plus 8" panose="02000505000000020003" pitchFamily="50" charset="0"/>
            </a:endParaRPr>
          </a:p>
          <a:p>
            <a:r>
              <a:rPr lang="en-GB" sz="1600" dirty="0">
                <a:latin typeface="Letter-join Plus 8" panose="02000505000000020003" pitchFamily="50" charset="0"/>
              </a:rPr>
              <a:t>4</a:t>
            </a:r>
            <a:r>
              <a:rPr lang="en-GB" sz="1600" dirty="0" smtClean="0">
                <a:latin typeface="Letter-join Plus 8" panose="02000505000000020003" pitchFamily="50" charset="0"/>
              </a:rPr>
              <a:t>. Consider beforehand how you will handle questions that they may have.. The following may help:</a:t>
            </a:r>
          </a:p>
          <a:p>
            <a:endParaRPr lang="en-GB" sz="1600" dirty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Letter-join Plus 8" panose="02000505000000020003" pitchFamily="50" charset="0"/>
              </a:rPr>
              <a:t>Check you are clear about the question they are asking. You don’t want to 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r>
              <a:rPr lang="en-GB" sz="1600" dirty="0" smtClean="0">
                <a:latin typeface="Letter-join Plus 8" panose="02000505000000020003" pitchFamily="50" charset="0"/>
              </a:rPr>
              <a:t>answer a question that hasn’t been asked.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Letter-join Plus 8" panose="02000505000000020003" pitchFamily="50" charset="0"/>
              </a:rPr>
              <a:t>Don’t be afraid to say you’ll get back to them if you want to think more about</a:t>
            </a:r>
            <a:br>
              <a:rPr lang="en-GB" sz="1600" dirty="0" smtClean="0">
                <a:latin typeface="Letter-join Plus 8" panose="02000505000000020003" pitchFamily="50" charset="0"/>
              </a:rPr>
            </a:br>
            <a:r>
              <a:rPr lang="en-GB" sz="1600" dirty="0" smtClean="0">
                <a:latin typeface="Letter-join Plus 8" panose="02000505000000020003" pitchFamily="50" charset="0"/>
              </a:rPr>
              <a:t>the response you want to give..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Letter-join Plus 8" panose="02000505000000020003" pitchFamily="50" charset="0"/>
            </a:endParaRPr>
          </a:p>
          <a:p>
            <a:r>
              <a:rPr lang="en-GB" sz="1600" dirty="0" smtClean="0">
                <a:latin typeface="Letter-join Plus 8" panose="02000505000000020003" pitchFamily="50" charset="0"/>
              </a:rPr>
              <a:t>Remember </a:t>
            </a:r>
            <a:r>
              <a:rPr lang="en-GB" sz="1600" dirty="0" smtClean="0">
                <a:latin typeface="Letter-join Plus 8" panose="02000505000000020003" pitchFamily="50" charset="0"/>
              </a:rPr>
              <a:t>it might feel awkward but it’s important that your child </a:t>
            </a:r>
            <a:r>
              <a:rPr lang="en-GB" sz="1600" smtClean="0">
                <a:latin typeface="Letter-join Plus 8" panose="02000505000000020003" pitchFamily="50" charset="0"/>
              </a:rPr>
              <a:t>has information </a:t>
            </a:r>
            <a:r>
              <a:rPr lang="en-GB" sz="1600" dirty="0" smtClean="0">
                <a:latin typeface="Letter-join Plus 8" panose="02000505000000020003" pitchFamily="50" charset="0"/>
              </a:rPr>
              <a:t>to protect themselves and have a consensual relationship when they are ready.</a:t>
            </a:r>
            <a:endParaRPr lang="en-GB" sz="1600" dirty="0" smtClean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92288" y="86498"/>
            <a:ext cx="51475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>
                <a:latin typeface="Letter-join Plus 8" panose="02000505000000020003" pitchFamily="50" charset="0"/>
              </a:rPr>
              <a:t>Having grown up conversations with your children</a:t>
            </a:r>
            <a:endParaRPr lang="en-GB" sz="2000" u="sng" dirty="0">
              <a:latin typeface="Letter-join Plus 8" panose="02000505000000020003" pitchFamily="50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855" y="86498"/>
            <a:ext cx="6685004" cy="893393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37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304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Sarah Ferguson</cp:lastModifiedBy>
  <cp:revision>7</cp:revision>
  <dcterms:created xsi:type="dcterms:W3CDTF">2026-09-04T13:05:44Z</dcterms:created>
  <dcterms:modified xsi:type="dcterms:W3CDTF">2026-09-13T10:05:47Z</dcterms:modified>
</cp:coreProperties>
</file>