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106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201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401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46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623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16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328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81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955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424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268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23C7D-B083-4C97-A7AE-A8A8D786249B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52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00893" y="193964"/>
            <a:ext cx="1158470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B050"/>
                </a:solidFill>
                <a:latin typeface="Letter-join Plus 8" panose="02000505000000020003" pitchFamily="50" charset="0"/>
              </a:rPr>
              <a:t>     Topic (Geography) </a:t>
            </a:r>
            <a:r>
              <a:rPr lang="en-GB" sz="3200" b="1" dirty="0">
                <a:solidFill>
                  <a:srgbClr val="00B050"/>
                </a:solidFill>
                <a:latin typeface="Letter-join Plus 8" panose="02000505000000020003" pitchFamily="50" charset="0"/>
              </a:rPr>
              <a:t>-Year 5 and 6 – </a:t>
            </a:r>
            <a:r>
              <a:rPr lang="en-GB" sz="3200" b="1" dirty="0" smtClean="0">
                <a:solidFill>
                  <a:srgbClr val="00B050"/>
                </a:solidFill>
                <a:latin typeface="Letter-join Plus 8" panose="02000505000000020003" pitchFamily="50" charset="0"/>
              </a:rPr>
              <a:t>Extreme Environments</a:t>
            </a:r>
            <a:endParaRPr lang="en-GB" sz="3200" b="1" dirty="0">
              <a:solidFill>
                <a:srgbClr val="00B050"/>
              </a:solidFill>
              <a:latin typeface="Letter-join Plus 8" panose="020005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2753" y="909782"/>
            <a:ext cx="9502847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Letter-join Plus 8" panose="02000505000000020003" pitchFamily="50" charset="0"/>
              </a:rPr>
              <a:t>Key knowledge to be taught: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etter-join Basic 8" panose="02000505000000020003" pitchFamily="50" charset="0"/>
              </a:rPr>
              <a:t>Use lines of latitude and longitude to locate places.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etter-join Basic 8" panose="02000505000000020003" pitchFamily="50" charset="0"/>
              </a:rPr>
              <a:t>Describe some of the key human and physical geographical features of the world.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etter-join Basic 8" panose="02000505000000020003" pitchFamily="50" charset="0"/>
              </a:rPr>
              <a:t>Explain how climate changes at different lines of latitude.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etter-join Basic 8" panose="02000505000000020003" pitchFamily="50" charset="0"/>
              </a:rPr>
              <a:t>Describe physical features of and locate deserts of the world.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etter-join Basic 8" panose="02000505000000020003" pitchFamily="50" charset="0"/>
              </a:rPr>
              <a:t>Explain the water cycle and the importance of irrigation and water conservation schemes.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etter-join Basic 8" panose="02000505000000020003" pitchFamily="50" charset="0"/>
              </a:rPr>
              <a:t>Explain how climate and natural resources influence human activity and economies.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Letter-join Basic 8" panose="02000505000000020003" pitchFamily="50" charset="0"/>
              </a:rPr>
              <a:t>Explain the effect of commercial and industrial activity on the environment and ways of improving it</a:t>
            </a:r>
            <a:r>
              <a:rPr lang="en-GB" sz="1200" dirty="0">
                <a:latin typeface="Letter-join Basic 8" panose="02000505000000020003" pitchFamily="50" charset="0"/>
              </a:rPr>
              <a:t>.</a:t>
            </a:r>
            <a:endParaRPr lang="en-GB" sz="1200" dirty="0" smtClean="0">
              <a:latin typeface="Letter-join Plus 8" panose="02000505000000020003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2753" y="3043010"/>
            <a:ext cx="2331923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>
                <a:latin typeface="Letter-join Plus 8" panose="02000505000000020003" pitchFamily="50" charset="0"/>
              </a:rPr>
              <a:t>Locational Knowledge</a:t>
            </a:r>
          </a:p>
          <a:p>
            <a:pPr algn="ctr"/>
            <a:endParaRPr lang="en-GB" sz="1400" b="1" u="sng" dirty="0" smtClean="0">
              <a:latin typeface="Letter-join Plus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Letter-join Basic 8" panose="02000505000000020003" pitchFamily="50" charset="0"/>
              </a:rPr>
              <a:t>N</a:t>
            </a:r>
            <a:r>
              <a:rPr lang="en-GB" sz="1400" dirty="0" smtClean="0">
                <a:latin typeface="Letter-join Basic 8" panose="02000505000000020003" pitchFamily="50" charset="0"/>
              </a:rPr>
              <a:t>ame </a:t>
            </a:r>
            <a:r>
              <a:rPr lang="en-GB" sz="1400" dirty="0">
                <a:latin typeface="Letter-join Basic 8" panose="02000505000000020003" pitchFamily="50" charset="0"/>
              </a:rPr>
              <a:t>continents, oceans  </a:t>
            </a:r>
            <a:r>
              <a:rPr lang="en-GB" sz="1400" dirty="0" smtClean="0">
                <a:latin typeface="Letter-join Basic 8" panose="02000505000000020003" pitchFamily="50" charset="0"/>
              </a:rPr>
              <a:t>and </a:t>
            </a:r>
            <a:r>
              <a:rPr lang="en-GB" sz="1400" dirty="0">
                <a:latin typeface="Letter-join Basic 8" panose="02000505000000020003" pitchFamily="50" charset="0"/>
              </a:rPr>
              <a:t>key world </a:t>
            </a:r>
            <a:r>
              <a:rPr lang="en-GB" sz="1400" dirty="0" smtClean="0">
                <a:latin typeface="Letter-join Basic 8" panose="02000505000000020003" pitchFamily="50" charset="0"/>
              </a:rPr>
              <a:t>cities            ( London, Cairo, Sydney).</a:t>
            </a:r>
          </a:p>
          <a:p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Letter-join Basic 8" panose="02000505000000020003" pitchFamily="50" charset="0"/>
            </a:endParaRP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 smtClean="0">
              <a:latin typeface="Letter-join Basic 8" panose="02000505000000020003" pitchFamily="50" charset="0"/>
            </a:endParaRP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672100" y="3029973"/>
            <a:ext cx="2331923" cy="3493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>
                <a:latin typeface="Letter-join Basic 8" panose="02000505000000020003" pitchFamily="50" charset="0"/>
              </a:rPr>
              <a:t>Place Knowledge</a:t>
            </a:r>
            <a:endParaRPr lang="en-GB" sz="1400" u="sng" dirty="0">
              <a:latin typeface="Letter-join Basic 8" panose="02000505000000020003" pitchFamily="50" charset="0"/>
            </a:endParaRPr>
          </a:p>
          <a:p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>
                <a:latin typeface="Letter-join Basic 8" panose="02000505000000020003" pitchFamily="50" charset="0"/>
              </a:rPr>
              <a:t>Discuss regions, characteristics and cities</a:t>
            </a:r>
            <a:r>
              <a:rPr lang="en-GB" sz="1400" dirty="0">
                <a:latin typeface="Letter-join Basic 8" panose="02000505000000020003" pitchFamily="50" charset="0"/>
              </a:rPr>
              <a:t> </a:t>
            </a:r>
            <a:r>
              <a:rPr lang="en-GB" sz="1400" dirty="0" smtClean="0">
                <a:latin typeface="Letter-join Basic 8" panose="02000505000000020003" pitchFamily="50" charset="0"/>
              </a:rPr>
              <a:t>in Antarctica and the Sahara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Letter-join Basic 8" panose="02000505000000020003" pitchFamily="50" charset="0"/>
            </a:endParaRP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100" dirty="0">
              <a:latin typeface="Letter-join Plus 8" panose="02000505000000020003" pitchFamily="50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061447" y="3029973"/>
            <a:ext cx="2331923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>
                <a:latin typeface="Letter-join Basic 8" panose="02000505000000020003" pitchFamily="50" charset="0"/>
              </a:rPr>
              <a:t>Human and Physical Geography</a:t>
            </a:r>
          </a:p>
          <a:p>
            <a:endParaRPr lang="en-GB" sz="1400" b="1" u="sng" dirty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>
                <a:latin typeface="Letter-join Basic 8" panose="02000505000000020003" pitchFamily="50" charset="0"/>
              </a:rPr>
              <a:t>Describe the physical features of the Polar regions.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>
                <a:latin typeface="Letter-join Basic 8" panose="02000505000000020003" pitchFamily="50" charset="0"/>
              </a:rPr>
              <a:t>Describe the physical features of a desert (</a:t>
            </a:r>
            <a:r>
              <a:rPr lang="en-GB" sz="1400" dirty="0">
                <a:latin typeface="Letter-join Basic 8" panose="02000505000000020003" pitchFamily="50" charset="0"/>
              </a:rPr>
              <a:t>Sahara, Gobi, </a:t>
            </a:r>
            <a:r>
              <a:rPr lang="en-GB" sz="1400" dirty="0" smtClean="0">
                <a:latin typeface="Letter-join Basic 8" panose="02000505000000020003" pitchFamily="50" charset="0"/>
              </a:rPr>
              <a:t>Arabian).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 smtClean="0">
              <a:latin typeface="Letter-join Basic 8" panose="02000505000000020003" pitchFamily="50" charset="0"/>
            </a:endParaRP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 smtClean="0">
              <a:latin typeface="Letter-join Basic 8" panose="02000505000000020003" pitchFamily="50" charset="0"/>
            </a:endParaRP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 smtClean="0">
              <a:latin typeface="Letter-join Basic 8" panose="02000505000000020003" pitchFamily="50" charset="0"/>
            </a:endParaRPr>
          </a:p>
          <a:p>
            <a:endParaRPr lang="en-GB" sz="1400" dirty="0" smtClean="0">
              <a:latin typeface="Letter-join Basic 8" panose="02000505000000020003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453677" y="3029973"/>
            <a:ext cx="2331923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>
                <a:latin typeface="Letter-join Basic 8" panose="02000505000000020003" pitchFamily="50" charset="0"/>
              </a:rPr>
              <a:t>Geography skills and fieldwork</a:t>
            </a: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>
                <a:latin typeface="Letter-join Basic 8" panose="02000505000000020003" pitchFamily="50" charset="0"/>
              </a:rPr>
              <a:t>Use maps, atlases, globes and computers to locate countries and describe their features.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Letter-join Basic 8" panose="02000505000000020003" pitchFamily="50" charset="0"/>
            </a:endParaRPr>
          </a:p>
          <a:p>
            <a:endParaRPr lang="en-GB" sz="1400" dirty="0">
              <a:latin typeface="Letter-join Basic 8" panose="020005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Letter-join Basic 8" panose="02000505000000020003" pitchFamily="50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055" y="166981"/>
            <a:ext cx="383869" cy="580484"/>
          </a:xfrm>
          <a:prstGeom prst="rect">
            <a:avLst/>
          </a:prstGeom>
        </p:spPr>
      </p:pic>
      <p:pic>
        <p:nvPicPr>
          <p:cNvPr id="13" name="Picture 2" descr="Chichen Itza - Free architecture and city ic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0924" y="157528"/>
            <a:ext cx="657645" cy="657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14747" y="906018"/>
            <a:ext cx="2010582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latin typeface="Letter-join Basic 8" panose="02000505000000020003" pitchFamily="50" charset="0"/>
              </a:rPr>
              <a:t>Linked texts:</a:t>
            </a:r>
          </a:p>
          <a:p>
            <a:r>
              <a:rPr lang="en-GB" sz="1200" b="1" dirty="0">
                <a:latin typeface="Letter-join Basic 8" panose="02000505000000020003" pitchFamily="50" charset="0"/>
              </a:rPr>
              <a:t>Girl of Ink and Stars – Kiran Millward </a:t>
            </a:r>
            <a:r>
              <a:rPr lang="en-GB" sz="1200" b="1" dirty="0" err="1">
                <a:latin typeface="Letter-join Basic 8" panose="02000505000000020003" pitchFamily="50" charset="0"/>
              </a:rPr>
              <a:t>Hargrave</a:t>
            </a:r>
            <a:endParaRPr lang="en-GB" sz="1200" b="1" dirty="0">
              <a:latin typeface="Letter-join Basic 8" panose="02000505000000020003" pitchFamily="50" charset="0"/>
            </a:endParaRPr>
          </a:p>
          <a:p>
            <a:r>
              <a:rPr lang="en-GB" sz="1200" b="1" dirty="0">
                <a:latin typeface="Letter-join Basic 8" panose="02000505000000020003" pitchFamily="50" charset="0"/>
              </a:rPr>
              <a:t>Sky Song – Abi Elphinstone</a:t>
            </a:r>
            <a:endParaRPr lang="en-GB" sz="1200" dirty="0">
              <a:latin typeface="Letter-join Basic 8" panose="02000505000000020003" pitchFamily="50" charset="0"/>
            </a:endParaRPr>
          </a:p>
          <a:p>
            <a:endParaRPr lang="en-GB" sz="1200" dirty="0" smtClean="0">
              <a:latin typeface="Letter-join Basic 8" panose="02000505000000020003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3672" y="1676330"/>
            <a:ext cx="20885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Letter-join Basic 8" panose="02000505000000020003" pitchFamily="50" charset="0"/>
              </a:rPr>
              <a:t>Key Vocabulary</a:t>
            </a:r>
            <a:endParaRPr lang="en-GB" sz="1400" b="1" u="sng" dirty="0">
              <a:latin typeface="Letter-join Basic 8" panose="02000505000000020003" pitchFamily="50" charset="0"/>
            </a:endParaRPr>
          </a:p>
        </p:txBody>
      </p:sp>
      <p:pic>
        <p:nvPicPr>
          <p:cNvPr id="1030" name="Picture 6" descr="Place - Free nature ico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21" y="3102928"/>
            <a:ext cx="430325" cy="43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lobe - Free signs icon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913" y="3192184"/>
            <a:ext cx="554306" cy="5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iver - Free nature icon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2032" y="3232999"/>
            <a:ext cx="528725" cy="5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ap - Free interface icon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6848" y="3263677"/>
            <a:ext cx="498047" cy="49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892" y="1959305"/>
            <a:ext cx="2005623" cy="7480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2684" y="2757934"/>
            <a:ext cx="2013832" cy="10037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112" y="3812254"/>
            <a:ext cx="1993195" cy="11529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893" y="5015764"/>
            <a:ext cx="2005623" cy="9782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4748" y="6041564"/>
            <a:ext cx="1983560" cy="3054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3671" y="6359376"/>
            <a:ext cx="2058775" cy="30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0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</TotalTime>
  <Words>209</Words>
  <Application>Microsoft Office PowerPoint</Application>
  <PresentationFormat>Widescreen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Letter-join Basic 8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Mohammed Kasir</dc:creator>
  <cp:lastModifiedBy>Sally Bullock</cp:lastModifiedBy>
  <cp:revision>71</cp:revision>
  <cp:lastPrinted>2024-12-13T14:19:54Z</cp:lastPrinted>
  <dcterms:created xsi:type="dcterms:W3CDTF">2024-11-29T14:58:39Z</dcterms:created>
  <dcterms:modified xsi:type="dcterms:W3CDTF">2026-03-26T10:16:06Z</dcterms:modified>
</cp:coreProperties>
</file>