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56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FFCCFF"/>
    <a:srgbClr val="DBB8EE"/>
    <a:srgbClr val="B6B3DF"/>
    <a:srgbClr val="FEF9B4"/>
    <a:srgbClr val="FF604F"/>
    <a:srgbClr val="FFB3AB"/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6969E2D-C0B6-D1A1-7212-E40876A62D91}" v="17" dt="2024-04-14T12:03:53.29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979" autoAdjust="0"/>
  </p:normalViewPr>
  <p:slideViewPr>
    <p:cSldViewPr>
      <p:cViewPr varScale="1">
        <p:scale>
          <a:sx n="65" d="100"/>
          <a:sy n="65" d="100"/>
        </p:scale>
        <p:origin x="1320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Woolnough" userId="S::s.woolnough@arboretum.derby.sch.uk::71fd7eee-22b7-40d5-9ba9-b78651b117aa" providerId="AD" clId="Web-{66969E2D-C0B6-D1A1-7212-E40876A62D91}"/>
    <pc:docChg chg="modSld">
      <pc:chgData name="Sarah Woolnough" userId="S::s.woolnough@arboretum.derby.sch.uk::71fd7eee-22b7-40d5-9ba9-b78651b117aa" providerId="AD" clId="Web-{66969E2D-C0B6-D1A1-7212-E40876A62D91}" dt="2024-04-14T12:03:53.290" v="12"/>
      <pc:docMkLst>
        <pc:docMk/>
      </pc:docMkLst>
      <pc:sldChg chg="delSp modSp">
        <pc:chgData name="Sarah Woolnough" userId="S::s.woolnough@arboretum.derby.sch.uk::71fd7eee-22b7-40d5-9ba9-b78651b117aa" providerId="AD" clId="Web-{66969E2D-C0B6-D1A1-7212-E40876A62D91}" dt="2024-04-14T12:03:53.290" v="12"/>
        <pc:sldMkLst>
          <pc:docMk/>
          <pc:sldMk cId="0" sldId="256"/>
        </pc:sldMkLst>
        <pc:spChg chg="del">
          <ac:chgData name="Sarah Woolnough" userId="S::s.woolnough@arboretum.derby.sch.uk::71fd7eee-22b7-40d5-9ba9-b78651b117aa" providerId="AD" clId="Web-{66969E2D-C0B6-D1A1-7212-E40876A62D91}" dt="2024-04-14T12:03:37.554" v="2"/>
          <ac:spMkLst>
            <pc:docMk/>
            <pc:sldMk cId="0" sldId="256"/>
            <ac:spMk id="6" creationId="{00000000-0000-0000-0000-000000000000}"/>
          </ac:spMkLst>
        </pc:spChg>
        <pc:spChg chg="del">
          <ac:chgData name="Sarah Woolnough" userId="S::s.woolnough@arboretum.derby.sch.uk::71fd7eee-22b7-40d5-9ba9-b78651b117aa" providerId="AD" clId="Web-{66969E2D-C0B6-D1A1-7212-E40876A62D91}" dt="2024-04-14T12:03:43.555" v="5"/>
          <ac:spMkLst>
            <pc:docMk/>
            <pc:sldMk cId="0" sldId="256"/>
            <ac:spMk id="8" creationId="{00000000-0000-0000-0000-000000000000}"/>
          </ac:spMkLst>
        </pc:spChg>
        <pc:spChg chg="del mod">
          <ac:chgData name="Sarah Woolnough" userId="S::s.woolnough@arboretum.derby.sch.uk::71fd7eee-22b7-40d5-9ba9-b78651b117aa" providerId="AD" clId="Web-{66969E2D-C0B6-D1A1-7212-E40876A62D91}" dt="2024-04-14T12:03:47.508" v="8"/>
          <ac:spMkLst>
            <pc:docMk/>
            <pc:sldMk cId="0" sldId="256"/>
            <ac:spMk id="9" creationId="{00000000-0000-0000-0000-000000000000}"/>
          </ac:spMkLst>
        </pc:spChg>
        <pc:spChg chg="del">
          <ac:chgData name="Sarah Woolnough" userId="S::s.woolnough@arboretum.derby.sch.uk::71fd7eee-22b7-40d5-9ba9-b78651b117aa" providerId="AD" clId="Web-{66969E2D-C0B6-D1A1-7212-E40876A62D91}" dt="2024-04-14T12:03:42.258" v="4"/>
          <ac:spMkLst>
            <pc:docMk/>
            <pc:sldMk cId="0" sldId="256"/>
            <ac:spMk id="10" creationId="{00000000-0000-0000-0000-000000000000}"/>
          </ac:spMkLst>
        </pc:spChg>
        <pc:spChg chg="del mod">
          <ac:chgData name="Sarah Woolnough" userId="S::s.woolnough@arboretum.derby.sch.uk::71fd7eee-22b7-40d5-9ba9-b78651b117aa" providerId="AD" clId="Web-{66969E2D-C0B6-D1A1-7212-E40876A62D91}" dt="2024-04-14T12:03:53.290" v="12"/>
          <ac:spMkLst>
            <pc:docMk/>
            <pc:sldMk cId="0" sldId="256"/>
            <ac:spMk id="11" creationId="{00000000-0000-0000-0000-000000000000}"/>
          </ac:spMkLst>
        </pc:spChg>
        <pc:spChg chg="del">
          <ac:chgData name="Sarah Woolnough" userId="S::s.woolnough@arboretum.derby.sch.uk::71fd7eee-22b7-40d5-9ba9-b78651b117aa" providerId="AD" clId="Web-{66969E2D-C0B6-D1A1-7212-E40876A62D91}" dt="2024-04-14T12:03:40.008" v="3"/>
          <ac:spMkLst>
            <pc:docMk/>
            <pc:sldMk cId="0" sldId="256"/>
            <ac:spMk id="28" creationId="{00000000-0000-0000-0000-000000000000}"/>
          </ac:spMkLst>
        </pc:spChg>
        <pc:spChg chg="del mod">
          <ac:chgData name="Sarah Woolnough" userId="S::s.woolnough@arboretum.derby.sch.uk::71fd7eee-22b7-40d5-9ba9-b78651b117aa" providerId="AD" clId="Web-{66969E2D-C0B6-D1A1-7212-E40876A62D91}" dt="2024-04-14T12:03:44.930" v="6"/>
          <ac:spMkLst>
            <pc:docMk/>
            <pc:sldMk cId="0" sldId="256"/>
            <ac:spMk id="11272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8A0B72-3420-419A-8665-973951373B45}" type="datetimeFigureOut">
              <a:rPr lang="en-GB" smtClean="0"/>
              <a:t>28/06/2026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008512-ACF8-493E-8089-E482CCC285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33839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008512-ACF8-493E-8089-E482CCC2859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68204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28/06/2026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28/06/2026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28/06/2026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28/06/2026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28/06/2026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28/06/2026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28/06/2026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28/06/2026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28/06/2026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28/06/2026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28/06/2026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6E1A50-4B1D-4681-9FC5-018FE340E6F3}" type="datetimeFigureOut">
              <a:rPr lang="en-GB" smtClean="0"/>
              <a:pPr/>
              <a:t>28/06/2026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75856" y="246563"/>
            <a:ext cx="2331886" cy="795548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Box 50"/>
          <p:cNvSpPr txBox="1"/>
          <p:nvPr/>
        </p:nvSpPr>
        <p:spPr>
          <a:xfrm>
            <a:off x="3194471" y="247398"/>
            <a:ext cx="23411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Nursery</a:t>
            </a:r>
          </a:p>
          <a:p>
            <a:pPr algn="ctr"/>
            <a:r>
              <a:rPr lang="en-GB" sz="1400" b="1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Are we nearly there yet?</a:t>
            </a:r>
            <a:r>
              <a:rPr lang="en-GB" sz="1400" b="1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 </a:t>
            </a:r>
            <a:endParaRPr lang="en-GB" sz="1400" b="1" dirty="0">
              <a:solidFill>
                <a:schemeClr val="accent3"/>
              </a:solidFill>
              <a:latin typeface="Letter-join Basic 8" panose="02000505000000020003" pitchFamily="50" charset="0"/>
            </a:endParaRPr>
          </a:p>
          <a:p>
            <a:pPr algn="ctr"/>
            <a:r>
              <a:rPr lang="en-GB" sz="1400" b="1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Summer </a:t>
            </a:r>
            <a:r>
              <a:rPr lang="en-GB" sz="1400" b="1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2</a:t>
            </a:r>
            <a:endParaRPr lang="en-GB" sz="1400" b="1" dirty="0" smtClean="0">
              <a:solidFill>
                <a:schemeClr val="accent3"/>
              </a:solidFill>
              <a:latin typeface="Letter-join Basic 8" panose="02000505000000020003" pitchFamily="50" charset="0"/>
            </a:endParaRPr>
          </a:p>
          <a:p>
            <a:pPr algn="ctr"/>
            <a:endParaRPr lang="en-GB" sz="1600" b="1" dirty="0" smtClean="0">
              <a:solidFill>
                <a:schemeClr val="accent3"/>
              </a:solidFill>
              <a:latin typeface="Letter-join Basic 8" panose="02000505000000020003" pitchFamily="50" charset="0"/>
            </a:endParaRPr>
          </a:p>
          <a:p>
            <a:pPr algn="ctr"/>
            <a:endParaRPr lang="en-GB" sz="1400" b="1" dirty="0">
              <a:solidFill>
                <a:schemeClr val="accent3"/>
              </a:solidFill>
              <a:latin typeface="Letter-join Basic 8" panose="02000505000000020003" pitchFamily="50" charset="0"/>
            </a:endParaRPr>
          </a:p>
        </p:txBody>
      </p:sp>
      <p:pic>
        <p:nvPicPr>
          <p:cNvPr id="1026" name="Picture 2" descr="Arboretum_line_rg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61900"/>
            <a:ext cx="1224136" cy="411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3275856" y="1152805"/>
            <a:ext cx="2259798" cy="892307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4450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140952" y="61900"/>
            <a:ext cx="3030282" cy="292387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Communication and Language</a:t>
            </a:r>
          </a:p>
          <a:p>
            <a:endParaRPr lang="en-GB" sz="1200" b="1" u="sng" dirty="0" smtClean="0">
              <a:solidFill>
                <a:schemeClr val="accent3"/>
              </a:solidFill>
              <a:latin typeface="Letter-join Basic 8" panose="02000505000000020003" pitchFamily="50" charset="0"/>
            </a:endParaRPr>
          </a:p>
          <a:p>
            <a:pPr lvl="0"/>
            <a:r>
              <a:rPr lang="en-GB" sz="1000" dirty="0" smtClean="0">
                <a:latin typeface="Letter-join Basic 8" panose="02000505000000020003" pitchFamily="50" charset="0"/>
              </a:rPr>
              <a:t>I </a:t>
            </a:r>
            <a:r>
              <a:rPr lang="en-GB" sz="1000" dirty="0">
                <a:latin typeface="Letter-join Basic 8" panose="02000505000000020003" pitchFamily="50" charset="0"/>
              </a:rPr>
              <a:t>will </a:t>
            </a:r>
            <a:r>
              <a:rPr lang="en-GB" sz="1000" dirty="0" smtClean="0">
                <a:latin typeface="Letter-join Basic 8" panose="02000505000000020003" pitchFamily="50" charset="0"/>
              </a:rPr>
              <a:t>pay </a:t>
            </a:r>
            <a:r>
              <a:rPr lang="en-GB" sz="1000" dirty="0">
                <a:latin typeface="Letter-join Basic 8" panose="02000505000000020003" pitchFamily="50" charset="0"/>
              </a:rPr>
              <a:t>increasing attention to what is happening in the stories being read. </a:t>
            </a:r>
            <a:endParaRPr lang="en-GB" sz="1000" dirty="0" smtClean="0">
              <a:latin typeface="Letter-join Basic 8" panose="02000505000000020003" pitchFamily="50" charset="0"/>
            </a:endParaRPr>
          </a:p>
          <a:p>
            <a:pPr lvl="0"/>
            <a:r>
              <a:rPr lang="en-GB" sz="1000" dirty="0">
                <a:latin typeface="Letter-join Basic 8" panose="02000505000000020003" pitchFamily="50" charset="0"/>
              </a:rPr>
              <a:t>I will listen with increasing care and attention.</a:t>
            </a:r>
            <a:endParaRPr lang="en-GB" sz="1000" dirty="0" smtClean="0">
              <a:latin typeface="Letter-join Basic 8" panose="02000505000000020003" pitchFamily="50" charset="0"/>
            </a:endParaRP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</a:t>
            </a:r>
            <a:r>
              <a:rPr lang="en-GB" sz="1000" dirty="0">
                <a:latin typeface="Letter-join Basic 8" panose="02000505000000020003" pitchFamily="50" charset="0"/>
              </a:rPr>
              <a:t>will begin to understand why listening is important. 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</a:t>
            </a:r>
            <a:r>
              <a:rPr lang="en-GB" sz="1000" dirty="0">
                <a:latin typeface="Letter-join Basic 8" panose="02000505000000020003" pitchFamily="50" charset="0"/>
              </a:rPr>
              <a:t>listen to others and </a:t>
            </a:r>
            <a:r>
              <a:rPr lang="en-GB" sz="1000" dirty="0" smtClean="0">
                <a:latin typeface="Letter-join Basic 8" panose="02000505000000020003" pitchFamily="50" charset="0"/>
              </a:rPr>
              <a:t>continue </a:t>
            </a:r>
            <a:r>
              <a:rPr lang="en-GB" sz="1000" dirty="0">
                <a:latin typeface="Letter-join Basic 8" panose="02000505000000020003" pitchFamily="50" charset="0"/>
              </a:rPr>
              <a:t>a </a:t>
            </a:r>
            <a:r>
              <a:rPr lang="en-GB" sz="1000" dirty="0" smtClean="0">
                <a:latin typeface="Letter-join Basic 8" panose="02000505000000020003" pitchFamily="50" charset="0"/>
              </a:rPr>
              <a:t>conversation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</a:t>
            </a:r>
            <a:r>
              <a:rPr lang="en-GB" sz="1000" dirty="0">
                <a:latin typeface="Letter-join Basic 8" panose="02000505000000020003" pitchFamily="50" charset="0"/>
              </a:rPr>
              <a:t>will begin to pay attention to more than one thing at a time. 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</a:t>
            </a:r>
            <a:r>
              <a:rPr lang="en-GB" sz="1000" dirty="0">
                <a:latin typeface="Letter-join Basic 8" panose="02000505000000020003" pitchFamily="50" charset="0"/>
              </a:rPr>
              <a:t>will begin to </a:t>
            </a:r>
            <a:r>
              <a:rPr lang="en-GB" sz="1000" dirty="0" smtClean="0">
                <a:latin typeface="Letter-join Basic 8" panose="02000505000000020003" pitchFamily="50" charset="0"/>
              </a:rPr>
              <a:t>understand ‘how’ and </a:t>
            </a:r>
            <a:r>
              <a:rPr lang="en-GB" sz="1000" dirty="0">
                <a:latin typeface="Letter-join Basic 8" panose="02000505000000020003" pitchFamily="50" charset="0"/>
              </a:rPr>
              <a:t>‘why’ questions 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</a:t>
            </a:r>
            <a:r>
              <a:rPr lang="en-GB" sz="1000" dirty="0">
                <a:latin typeface="Letter-join Basic 8" panose="02000505000000020003" pitchFamily="50" charset="0"/>
              </a:rPr>
              <a:t>know many rhymes, be able to talk about familiar books, and be able to tell a long story. 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know our core Nursery </a:t>
            </a:r>
            <a:r>
              <a:rPr lang="en-GB" sz="1000" dirty="0">
                <a:latin typeface="Letter-join Basic 8" panose="02000505000000020003" pitchFamily="50" charset="0"/>
              </a:rPr>
              <a:t>rhymes.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</a:t>
            </a:r>
            <a:r>
              <a:rPr lang="en-GB" sz="1000" dirty="0">
                <a:latin typeface="Letter-join Basic 8" panose="02000505000000020003" pitchFamily="50" charset="0"/>
              </a:rPr>
              <a:t>use longer sentences of 4 to 6 words. 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</a:t>
            </a:r>
            <a:r>
              <a:rPr lang="en-GB" sz="1000" dirty="0">
                <a:latin typeface="Letter-join Basic 8" panose="02000505000000020003" pitchFamily="50" charset="0"/>
              </a:rPr>
              <a:t>say when </a:t>
            </a:r>
            <a:r>
              <a:rPr lang="en-GB" sz="1000" dirty="0" smtClean="0">
                <a:latin typeface="Letter-join Basic 8" panose="02000505000000020003" pitchFamily="50" charset="0"/>
              </a:rPr>
              <a:t>I</a:t>
            </a:r>
            <a:r>
              <a:rPr lang="en-GB" sz="1000" dirty="0">
                <a:latin typeface="Letter-join Basic 8" panose="02000505000000020003" pitchFamily="50" charset="0"/>
              </a:rPr>
              <a:t> </a:t>
            </a:r>
            <a:r>
              <a:rPr lang="en-GB" sz="1000" dirty="0" smtClean="0">
                <a:latin typeface="Letter-join Basic 8" panose="02000505000000020003" pitchFamily="50" charset="0"/>
              </a:rPr>
              <a:t>agree </a:t>
            </a:r>
            <a:r>
              <a:rPr lang="en-GB" sz="1000" dirty="0">
                <a:latin typeface="Letter-join Basic 8" panose="02000505000000020003" pitchFamily="50" charset="0"/>
              </a:rPr>
              <a:t>or disagree with a friend using words as well as actions </a:t>
            </a:r>
          </a:p>
          <a:p>
            <a:r>
              <a:rPr lang="en-GB" sz="1000" dirty="0" smtClean="0">
                <a:latin typeface="Letter-join Basic 8" panose="02000505000000020003" pitchFamily="50" charset="0"/>
              </a:rPr>
              <a:t>I will </a:t>
            </a:r>
            <a:r>
              <a:rPr lang="en-GB" sz="1000" dirty="0">
                <a:latin typeface="Letter-join Basic 8" panose="02000505000000020003" pitchFamily="50" charset="0"/>
              </a:rPr>
              <a:t>use talk to organise </a:t>
            </a:r>
            <a:r>
              <a:rPr lang="en-GB" sz="1000" dirty="0" smtClean="0">
                <a:latin typeface="Letter-join Basic 8" panose="02000505000000020003" pitchFamily="50" charset="0"/>
              </a:rPr>
              <a:t>my play </a:t>
            </a:r>
            <a:r>
              <a:rPr lang="en-GB" sz="1000" dirty="0">
                <a:latin typeface="Letter-join Basic 8" panose="02000505000000020003" pitchFamily="50" charset="0"/>
              </a:rPr>
              <a:t>and pretend that objects stand for something </a:t>
            </a:r>
            <a:r>
              <a:rPr lang="en-GB" sz="1000" dirty="0" smtClean="0">
                <a:latin typeface="Letter-join Basic 8" panose="02000505000000020003" pitchFamily="50" charset="0"/>
              </a:rPr>
              <a:t>else</a:t>
            </a:r>
            <a:endParaRPr lang="en-GB" sz="1000" dirty="0">
              <a:latin typeface="Letter-join Basic 8" panose="02000505000000020003" pitchFamily="50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162754" y="2118867"/>
            <a:ext cx="2558087" cy="267765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0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Personal, Social and Emotional Development </a:t>
            </a:r>
          </a:p>
          <a:p>
            <a:endParaRPr lang="en-GB" sz="800" b="1" u="sng" dirty="0" smtClean="0">
              <a:solidFill>
                <a:schemeClr val="accent3"/>
              </a:solidFill>
              <a:latin typeface="Letter-join Basic 8" panose="02000505000000020003" pitchFamily="50" charset="0"/>
            </a:endParaRPr>
          </a:p>
          <a:p>
            <a:r>
              <a:rPr lang="en-US" sz="1000" dirty="0">
                <a:latin typeface="Letter-join Basic 8" panose="02000505000000020003" pitchFamily="50" charset="0"/>
              </a:rPr>
              <a:t>I begin to understand and talk about how others might be feeling.</a:t>
            </a:r>
            <a:endParaRPr lang="en-GB" sz="1000" dirty="0">
              <a:latin typeface="Letter-join Basic 8" panose="02000505000000020003" pitchFamily="50" charset="0"/>
            </a:endParaRPr>
          </a:p>
          <a:p>
            <a:r>
              <a:rPr lang="en-GB" sz="1000" dirty="0">
                <a:latin typeface="Letter-join Basic 8" panose="02000505000000020003" pitchFamily="50" charset="0"/>
              </a:rPr>
              <a:t>I am beginning to understand how my </a:t>
            </a:r>
            <a:r>
              <a:rPr lang="en-GB" sz="1000" dirty="0" err="1">
                <a:latin typeface="Letter-join Basic 8" panose="02000505000000020003" pitchFamily="50" charset="0"/>
              </a:rPr>
              <a:t>behavior</a:t>
            </a:r>
            <a:r>
              <a:rPr lang="en-GB" sz="1000" dirty="0">
                <a:latin typeface="Letter-join Basic 8" panose="02000505000000020003" pitchFamily="50" charset="0"/>
              </a:rPr>
              <a:t>/actions can impact </a:t>
            </a:r>
            <a:r>
              <a:rPr lang="en-GB" sz="1000" dirty="0" smtClean="0">
                <a:latin typeface="Letter-join Basic 8" panose="02000505000000020003" pitchFamily="50" charset="0"/>
              </a:rPr>
              <a:t>others</a:t>
            </a:r>
          </a:p>
          <a:p>
            <a:r>
              <a:rPr lang="en-US" sz="1000" dirty="0">
                <a:latin typeface="Letter-join Basic 8" panose="02000505000000020003" pitchFamily="50" charset="0"/>
              </a:rPr>
              <a:t>I am increasingly independent in meeting my own care needs, e.g. using the toilet, washing and drying hands thoroughly</a:t>
            </a:r>
            <a:endParaRPr lang="en-GB" sz="1000" dirty="0">
              <a:latin typeface="Letter-join Basic 8" panose="02000505000000020003" pitchFamily="50" charset="0"/>
            </a:endParaRPr>
          </a:p>
          <a:p>
            <a:r>
              <a:rPr lang="en-US" sz="1000" dirty="0">
                <a:latin typeface="Letter-join Basic 8" panose="02000505000000020003" pitchFamily="50" charset="0"/>
              </a:rPr>
              <a:t>I will make healthy choices about food, drink, and activity </a:t>
            </a:r>
            <a:endParaRPr lang="en-GB" sz="1000" dirty="0">
              <a:latin typeface="Letter-join Basic 8" panose="02000505000000020003" pitchFamily="50" charset="0"/>
            </a:endParaRPr>
          </a:p>
          <a:p>
            <a:r>
              <a:rPr lang="en-GB" sz="1000" dirty="0">
                <a:latin typeface="Letter-join Basic 8" panose="02000505000000020003" pitchFamily="50" charset="0"/>
              </a:rPr>
              <a:t>I am more outgoing towards unfamiliar people</a:t>
            </a:r>
          </a:p>
          <a:p>
            <a:r>
              <a:rPr lang="en-GB" sz="1000" dirty="0">
                <a:latin typeface="Letter-join Basic 8" panose="02000505000000020003" pitchFamily="50" charset="0"/>
              </a:rPr>
              <a:t>I will practice skills of assertion, negotiation and compromise and use adults to support me in resolving conflict with others</a:t>
            </a:r>
            <a:r>
              <a:rPr lang="en-GB" sz="1000" dirty="0" smtClean="0">
                <a:latin typeface="Letter-join Basic 8" panose="02000505000000020003" pitchFamily="50" charset="0"/>
              </a:rPr>
              <a:t>.</a:t>
            </a:r>
            <a:endParaRPr lang="en-GB" sz="1000" dirty="0">
              <a:latin typeface="Letter-join Basic 8" panose="02000505000000020003" pitchFamily="50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771641" y="3825649"/>
            <a:ext cx="3225530" cy="267765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0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Physical Development</a:t>
            </a:r>
          </a:p>
          <a:p>
            <a:endParaRPr lang="en-GB" sz="1100" b="1" u="sng" dirty="0" smtClean="0">
              <a:solidFill>
                <a:schemeClr val="accent3"/>
              </a:solidFill>
              <a:latin typeface="Letter-join Basic 8" panose="02000505000000020003" pitchFamily="50" charset="0"/>
            </a:endParaRPr>
          </a:p>
          <a:p>
            <a:r>
              <a:rPr lang="en-GB" sz="10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Gross Motor</a:t>
            </a:r>
          </a:p>
          <a:p>
            <a:r>
              <a:rPr lang="en-GB" sz="900" dirty="0" smtClean="0">
                <a:latin typeface="Letter-join Basic 8" panose="02000505000000020003" pitchFamily="50" charset="0"/>
              </a:rPr>
              <a:t>I can </a:t>
            </a:r>
            <a:r>
              <a:rPr lang="en-GB" sz="900" dirty="0">
                <a:latin typeface="Letter-join Basic 8" panose="02000505000000020003" pitchFamily="50" charset="0"/>
              </a:rPr>
              <a:t>kick a stationary ball with either foot. </a:t>
            </a:r>
          </a:p>
          <a:p>
            <a:r>
              <a:rPr lang="en-GB" sz="900" dirty="0" smtClean="0">
                <a:latin typeface="Letter-join Basic 8" panose="02000505000000020003" pitchFamily="50" charset="0"/>
              </a:rPr>
              <a:t>I can </a:t>
            </a:r>
            <a:r>
              <a:rPr lang="en-GB" sz="900" dirty="0">
                <a:latin typeface="Letter-join Basic 8" panose="02000505000000020003" pitchFamily="50" charset="0"/>
              </a:rPr>
              <a:t>throw a ball with increasing control </a:t>
            </a:r>
          </a:p>
          <a:p>
            <a:r>
              <a:rPr lang="en-GB" sz="900" dirty="0" smtClean="0">
                <a:latin typeface="Letter-join Basic 8" panose="02000505000000020003" pitchFamily="50" charset="0"/>
              </a:rPr>
              <a:t>I </a:t>
            </a:r>
            <a:r>
              <a:rPr lang="en-GB" sz="900" dirty="0">
                <a:latin typeface="Letter-join Basic 8" panose="02000505000000020003" pitchFamily="50" charset="0"/>
              </a:rPr>
              <a:t>can catch using two hands to grasp and release a ball, bean bag or an </a:t>
            </a:r>
            <a:r>
              <a:rPr lang="en-GB" sz="900" dirty="0" smtClean="0">
                <a:latin typeface="Letter-join Basic 8" panose="02000505000000020003" pitchFamily="50" charset="0"/>
              </a:rPr>
              <a:t>object</a:t>
            </a:r>
          </a:p>
          <a:p>
            <a:r>
              <a:rPr lang="en-US" sz="900" dirty="0">
                <a:latin typeface="Letter-join Basic 8" panose="02000505000000020003" pitchFamily="50" charset="0"/>
              </a:rPr>
              <a:t>I will move around safely with awareness of others. </a:t>
            </a:r>
          </a:p>
          <a:p>
            <a:r>
              <a:rPr lang="en-GB" sz="900" dirty="0" smtClean="0">
                <a:latin typeface="Letter-join Basic 8" panose="02000505000000020003" pitchFamily="50" charset="0"/>
              </a:rPr>
              <a:t>I will be able </a:t>
            </a:r>
            <a:r>
              <a:rPr lang="en-GB" sz="900" dirty="0">
                <a:latin typeface="Letter-join Basic 8" panose="02000505000000020003" pitchFamily="50" charset="0"/>
              </a:rPr>
              <a:t>to use and remember sequences and patterns of movements relating to music and rhythm </a:t>
            </a:r>
            <a:endParaRPr lang="en-GB" sz="900" dirty="0" smtClean="0">
              <a:latin typeface="Letter-join Basic 8" panose="02000505000000020003" pitchFamily="50" charset="0"/>
            </a:endParaRPr>
          </a:p>
          <a:p>
            <a:endParaRPr lang="en-GB" sz="1000" b="1" u="sng" dirty="0">
              <a:solidFill>
                <a:schemeClr val="accent3"/>
              </a:solidFill>
              <a:latin typeface="Letter-join Basic 8" panose="02000505000000020003" pitchFamily="50" charset="0"/>
            </a:endParaRPr>
          </a:p>
          <a:p>
            <a:r>
              <a:rPr lang="en-GB" sz="10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Fine Motor</a:t>
            </a:r>
          </a:p>
          <a:p>
            <a:r>
              <a:rPr lang="en-GB" sz="900" dirty="0" smtClean="0">
                <a:latin typeface="Letter-join Basic 8" panose="02000505000000020003" pitchFamily="50" charset="0"/>
              </a:rPr>
              <a:t>I will hold a </a:t>
            </a:r>
            <a:r>
              <a:rPr lang="en-GB" sz="900" dirty="0">
                <a:latin typeface="Letter-join Basic 8" panose="02000505000000020003" pitchFamily="50" charset="0"/>
              </a:rPr>
              <a:t>pencil near the point between </a:t>
            </a:r>
            <a:r>
              <a:rPr lang="en-GB" sz="900" dirty="0" smtClean="0">
                <a:latin typeface="Letter-join Basic 8" panose="02000505000000020003" pitchFamily="50" charset="0"/>
              </a:rPr>
              <a:t>my first </a:t>
            </a:r>
            <a:r>
              <a:rPr lang="en-GB" sz="900" dirty="0">
                <a:latin typeface="Letter-join Basic 8" panose="02000505000000020003" pitchFamily="50" charset="0"/>
              </a:rPr>
              <a:t>two fingers and thumb, with good control </a:t>
            </a:r>
          </a:p>
          <a:p>
            <a:r>
              <a:rPr lang="en-GB" sz="900" dirty="0" smtClean="0">
                <a:latin typeface="Letter-join Basic 8" panose="02000505000000020003" pitchFamily="50" charset="0"/>
              </a:rPr>
              <a:t>I will manipulates </a:t>
            </a:r>
            <a:r>
              <a:rPr lang="en-GB" sz="900" dirty="0">
                <a:latin typeface="Letter-join Basic 8" panose="02000505000000020003" pitchFamily="50" charset="0"/>
              </a:rPr>
              <a:t>small pieces such as cubes to make models </a:t>
            </a:r>
          </a:p>
          <a:p>
            <a:r>
              <a:rPr lang="en-GB" sz="900" dirty="0" smtClean="0">
                <a:latin typeface="Letter-join Basic 8" panose="02000505000000020003" pitchFamily="50" charset="0"/>
              </a:rPr>
              <a:t>I will uses </a:t>
            </a:r>
            <a:r>
              <a:rPr lang="en-GB" sz="900" dirty="0">
                <a:latin typeface="Letter-join Basic 8" panose="02000505000000020003" pitchFamily="50" charset="0"/>
              </a:rPr>
              <a:t>scissors to make </a:t>
            </a:r>
            <a:r>
              <a:rPr lang="en-GB" sz="900" dirty="0" smtClean="0">
                <a:latin typeface="Letter-join Basic 8" panose="02000505000000020003" pitchFamily="50" charset="0"/>
              </a:rPr>
              <a:t>snips</a:t>
            </a:r>
          </a:p>
          <a:p>
            <a:r>
              <a:rPr lang="en-GB" sz="900" dirty="0" smtClean="0">
                <a:latin typeface="Letter-join Basic 8" panose="02000505000000020003" pitchFamily="50" charset="0"/>
              </a:rPr>
              <a:t>I will hold </a:t>
            </a:r>
            <a:r>
              <a:rPr lang="en-GB" sz="900" dirty="0">
                <a:latin typeface="Letter-join Basic 8" panose="02000505000000020003" pitchFamily="50" charset="0"/>
              </a:rPr>
              <a:t>scissors with increasing </a:t>
            </a:r>
            <a:r>
              <a:rPr lang="en-GB" sz="900" dirty="0" smtClean="0">
                <a:latin typeface="Letter-join Basic 8" panose="02000505000000020003" pitchFamily="50" charset="0"/>
              </a:rPr>
              <a:t>control</a:t>
            </a:r>
          </a:p>
          <a:p>
            <a:r>
              <a:rPr lang="en-GB" sz="900" dirty="0" smtClean="0">
                <a:latin typeface="Letter-join Basic 8" panose="02000505000000020003" pitchFamily="50" charset="0"/>
              </a:rPr>
              <a:t>I will manipulates </a:t>
            </a:r>
            <a:r>
              <a:rPr lang="en-GB" sz="900" dirty="0">
                <a:latin typeface="Letter-join Basic 8" panose="02000505000000020003" pitchFamily="50" charset="0"/>
              </a:rPr>
              <a:t>dough by pinching and finger </a:t>
            </a:r>
            <a:r>
              <a:rPr lang="en-GB" sz="900" dirty="0" smtClean="0">
                <a:latin typeface="Letter-join Basic 8" panose="02000505000000020003" pitchFamily="50" charset="0"/>
              </a:rPr>
              <a:t>rolls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771641" y="548033"/>
            <a:ext cx="3264855" cy="318548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Literacy</a:t>
            </a:r>
          </a:p>
          <a:p>
            <a:r>
              <a:rPr lang="en-GB" sz="900" dirty="0">
                <a:latin typeface="Letter-join Basic 8" panose="02000505000000020003" pitchFamily="50" charset="0"/>
              </a:rPr>
              <a:t>I will join in with repeated refrains and anticipate key events and phrases in rhymes and stories</a:t>
            </a:r>
          </a:p>
          <a:p>
            <a:r>
              <a:rPr lang="en-GB" sz="900" dirty="0">
                <a:latin typeface="Letter-join Basic 8" panose="02000505000000020003" pitchFamily="50" charset="0"/>
              </a:rPr>
              <a:t>I will talk about events and principal characters in stories and suggests how the story might end</a:t>
            </a:r>
          </a:p>
          <a:p>
            <a:r>
              <a:rPr lang="en-GB" sz="900" dirty="0">
                <a:latin typeface="Letter-join Basic 8" panose="02000505000000020003" pitchFamily="50" charset="0"/>
              </a:rPr>
              <a:t>I will be able to recognise and identify my name.</a:t>
            </a:r>
          </a:p>
          <a:p>
            <a:r>
              <a:rPr lang="en-GB" sz="900" dirty="0">
                <a:latin typeface="Letter-join Basic 8" panose="02000505000000020003" pitchFamily="50" charset="0"/>
              </a:rPr>
              <a:t>I will recognise some letters</a:t>
            </a:r>
          </a:p>
          <a:p>
            <a:r>
              <a:rPr lang="en-GB" sz="900" dirty="0">
                <a:latin typeface="Letter-join Basic 8" panose="02000505000000020003" pitchFamily="50" charset="0"/>
              </a:rPr>
              <a:t>I will begin to be aware of the way stories are structured and to tell my own stories</a:t>
            </a:r>
          </a:p>
          <a:p>
            <a:r>
              <a:rPr lang="en-GB" sz="900" dirty="0">
                <a:latin typeface="Letter-join Basic 8" panose="02000505000000020003" pitchFamily="50" charset="0"/>
              </a:rPr>
              <a:t>I will discuss my favourite parts in a story </a:t>
            </a:r>
          </a:p>
          <a:p>
            <a:r>
              <a:rPr lang="en-GB" sz="900" dirty="0">
                <a:latin typeface="Letter-join Basic 8" panose="02000505000000020003" pitchFamily="50" charset="0"/>
              </a:rPr>
              <a:t>I will identify some phonemes in simple words</a:t>
            </a:r>
          </a:p>
          <a:p>
            <a:r>
              <a:rPr lang="en-GB" sz="900" dirty="0">
                <a:latin typeface="Letter-join Basic 8" panose="02000505000000020003" pitchFamily="50" charset="0"/>
              </a:rPr>
              <a:t>I will understand print directionally </a:t>
            </a:r>
          </a:p>
          <a:p>
            <a:r>
              <a:rPr lang="en-GB" sz="900" dirty="0" smtClean="0">
                <a:latin typeface="Letter-join Basic 8" panose="02000505000000020003" pitchFamily="50" charset="0"/>
              </a:rPr>
              <a:t>Little </a:t>
            </a:r>
            <a:r>
              <a:rPr lang="en-GB" sz="900" dirty="0" err="1" smtClean="0">
                <a:latin typeface="Letter-join Basic 8" panose="02000505000000020003" pitchFamily="50" charset="0"/>
              </a:rPr>
              <a:t>Wandle</a:t>
            </a:r>
            <a:r>
              <a:rPr lang="en-GB" sz="900" dirty="0" smtClean="0">
                <a:latin typeface="Letter-join Basic 8" panose="02000505000000020003" pitchFamily="50" charset="0"/>
              </a:rPr>
              <a:t> – I will take part in my daily Rhyme Time lesson where I will show awareness of rhyme, and alliteration, begin to hear and say the initial sounds in words, clap the syllables in words and learn the sounds -</a:t>
            </a:r>
            <a:r>
              <a:rPr lang="pt-BR" sz="900" dirty="0" smtClean="0">
                <a:latin typeface="Letter-join Basic 8" panose="02000505000000020003" pitchFamily="50" charset="0"/>
              </a:rPr>
              <a:t> </a:t>
            </a:r>
            <a:r>
              <a:rPr lang="en-GB" sz="900" dirty="0" err="1">
                <a:latin typeface="Letter-join Basic 8" panose="02000505000000020003" pitchFamily="50" charset="0"/>
              </a:rPr>
              <a:t>ck</a:t>
            </a:r>
            <a:r>
              <a:rPr lang="en-GB" sz="900" dirty="0">
                <a:latin typeface="Letter-join Basic 8" panose="02000505000000020003" pitchFamily="50" charset="0"/>
              </a:rPr>
              <a:t> x </a:t>
            </a:r>
            <a:r>
              <a:rPr lang="en-GB" sz="900" dirty="0" err="1">
                <a:latin typeface="Letter-join Basic 8" panose="02000505000000020003" pitchFamily="50" charset="0"/>
              </a:rPr>
              <a:t>sh</a:t>
            </a:r>
            <a:r>
              <a:rPr lang="en-GB" sz="900" dirty="0">
                <a:latin typeface="Letter-join Basic 8" panose="02000505000000020003" pitchFamily="50" charset="0"/>
              </a:rPr>
              <a:t> </a:t>
            </a:r>
            <a:r>
              <a:rPr lang="en-GB" sz="900" dirty="0" err="1">
                <a:latin typeface="Letter-join Basic 8" panose="02000505000000020003" pitchFamily="50" charset="0"/>
              </a:rPr>
              <a:t>th</a:t>
            </a:r>
            <a:r>
              <a:rPr lang="en-GB" sz="900" dirty="0">
                <a:latin typeface="Letter-join Basic 8" panose="02000505000000020003" pitchFamily="50" charset="0"/>
              </a:rPr>
              <a:t> ng </a:t>
            </a:r>
            <a:r>
              <a:rPr lang="en-GB" sz="900" dirty="0" err="1" smtClean="0">
                <a:latin typeface="Letter-join Basic 8" panose="02000505000000020003" pitchFamily="50" charset="0"/>
              </a:rPr>
              <a:t>nk</a:t>
            </a:r>
            <a:endParaRPr lang="en-GB" sz="900" dirty="0" smtClean="0">
              <a:latin typeface="Letter-join Basic 8" panose="02000505000000020003" pitchFamily="50" charset="0"/>
            </a:endParaRPr>
          </a:p>
          <a:p>
            <a:r>
              <a:rPr lang="en-GB" sz="900" dirty="0" smtClean="0">
                <a:latin typeface="Letter-join Basic 8" panose="02000505000000020003" pitchFamily="50" charset="0"/>
              </a:rPr>
              <a:t>I </a:t>
            </a:r>
            <a:r>
              <a:rPr lang="en-GB" sz="900" dirty="0">
                <a:latin typeface="Letter-join Basic 8" panose="02000505000000020003" pitchFamily="50" charset="0"/>
              </a:rPr>
              <a:t>will begin to write my name and other words</a:t>
            </a:r>
          </a:p>
          <a:p>
            <a:r>
              <a:rPr lang="en-GB" sz="900" dirty="0">
                <a:latin typeface="Letter-join Basic 8" panose="02000505000000020003" pitchFamily="50" charset="0"/>
              </a:rPr>
              <a:t>I will ascribes meaning to marks and signs </a:t>
            </a:r>
          </a:p>
          <a:p>
            <a:r>
              <a:rPr lang="en-GB" sz="900" dirty="0">
                <a:latin typeface="Letter-join Basic 8" panose="02000505000000020003" pitchFamily="50" charset="0"/>
              </a:rPr>
              <a:t>I will forms some shapes and letters correctly </a:t>
            </a:r>
          </a:p>
          <a:p>
            <a:r>
              <a:rPr lang="en-GB" sz="900" dirty="0">
                <a:latin typeface="Letter-join Basic 8" panose="02000505000000020003" pitchFamily="50" charset="0"/>
              </a:rPr>
              <a:t>With reminders, I will be able to hold a pencil using a tripod grip </a:t>
            </a:r>
          </a:p>
          <a:p>
            <a:r>
              <a:rPr lang="en-GB" sz="900" dirty="0">
                <a:latin typeface="Letter-join Basic 8" panose="02000505000000020003" pitchFamily="50" charset="0"/>
              </a:rPr>
              <a:t>I will use writing in my play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3817" y="3071082"/>
            <a:ext cx="2988734" cy="306237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Mathematics</a:t>
            </a:r>
          </a:p>
          <a:p>
            <a:endParaRPr lang="en-GB" sz="1100" b="1" u="sng" dirty="0" smtClean="0">
              <a:solidFill>
                <a:schemeClr val="accent3"/>
              </a:solidFill>
              <a:latin typeface="Letter-join Basic 8" panose="02000505000000020003" pitchFamily="50" charset="0"/>
            </a:endParaRPr>
          </a:p>
          <a:p>
            <a:r>
              <a:rPr lang="en-GB" sz="1000" dirty="0">
                <a:latin typeface="Letter-join Basic 8" panose="02000505000000020003" pitchFamily="50" charset="0"/>
              </a:rPr>
              <a:t>I will represent numbers with marks, fingers or digits </a:t>
            </a:r>
          </a:p>
          <a:p>
            <a:r>
              <a:rPr lang="en-GB" sz="1000" dirty="0">
                <a:latin typeface="Letter-join Basic 8" panose="02000505000000020003" pitchFamily="50" charset="0"/>
              </a:rPr>
              <a:t>I will counts irregular arrangements up to 10 objects</a:t>
            </a:r>
          </a:p>
          <a:p>
            <a:r>
              <a:rPr lang="en-GB" sz="1000" dirty="0">
                <a:latin typeface="Letter-join Basic 8" panose="02000505000000020003" pitchFamily="50" charset="0"/>
              </a:rPr>
              <a:t>I will </a:t>
            </a:r>
            <a:r>
              <a:rPr lang="en-GB" sz="1000" dirty="0" err="1">
                <a:latin typeface="Letter-join Basic 8" panose="02000505000000020003" pitchFamily="50" charset="0"/>
              </a:rPr>
              <a:t>matche</a:t>
            </a:r>
            <a:r>
              <a:rPr lang="en-GB" sz="1000" dirty="0">
                <a:latin typeface="Letter-join Basic 8" panose="02000505000000020003" pitchFamily="50" charset="0"/>
              </a:rPr>
              <a:t> some numerals to quantities up to 5 correctly </a:t>
            </a:r>
          </a:p>
          <a:p>
            <a:r>
              <a:rPr lang="en-GB" sz="1000" dirty="0">
                <a:latin typeface="Letter-join Basic 8" panose="02000505000000020003" pitchFamily="50" charset="0"/>
              </a:rPr>
              <a:t>I will </a:t>
            </a:r>
            <a:r>
              <a:rPr lang="en-GB" sz="1000" dirty="0" err="1">
                <a:latin typeface="Letter-join Basic 8" panose="02000505000000020003" pitchFamily="50" charset="0"/>
              </a:rPr>
              <a:t>subitise</a:t>
            </a:r>
            <a:r>
              <a:rPr lang="en-GB" sz="1000" dirty="0">
                <a:latin typeface="Letter-join Basic 8" panose="02000505000000020003" pitchFamily="50" charset="0"/>
              </a:rPr>
              <a:t> up to 4 objects</a:t>
            </a:r>
          </a:p>
          <a:p>
            <a:r>
              <a:rPr lang="en-GB" sz="1000" dirty="0">
                <a:latin typeface="Letter-join Basic 8" panose="02000505000000020003" pitchFamily="50" charset="0"/>
              </a:rPr>
              <a:t>I will explores composition of numbers to 5 </a:t>
            </a:r>
          </a:p>
          <a:p>
            <a:r>
              <a:rPr lang="en-GB" sz="1000" dirty="0">
                <a:latin typeface="Letter-join Basic 8" panose="02000505000000020003" pitchFamily="50" charset="0"/>
              </a:rPr>
              <a:t>I will compare two groups of up to 5 objects, saying when they have the same number</a:t>
            </a:r>
          </a:p>
          <a:p>
            <a:r>
              <a:rPr lang="en-GB" sz="1000" dirty="0">
                <a:latin typeface="Letter-join Basic 8" panose="02000505000000020003" pitchFamily="50" charset="0"/>
              </a:rPr>
              <a:t>I will know that numbers identify how many are in a set </a:t>
            </a:r>
          </a:p>
          <a:p>
            <a:r>
              <a:rPr lang="en-GB" sz="1000" dirty="0">
                <a:latin typeface="Letter-join Basic 8" panose="02000505000000020003" pitchFamily="50" charset="0"/>
              </a:rPr>
              <a:t>I will identify numerals in the environment</a:t>
            </a:r>
          </a:p>
          <a:p>
            <a:r>
              <a:rPr lang="en-GB" sz="1000" dirty="0">
                <a:latin typeface="Letter-join Basic 8" panose="02000505000000020003" pitchFamily="50" charset="0"/>
              </a:rPr>
              <a:t>I will create and continues AB patterns independently </a:t>
            </a:r>
          </a:p>
          <a:p>
            <a:r>
              <a:rPr lang="en-GB" sz="1000" dirty="0">
                <a:latin typeface="Letter-join Basic 8" panose="02000505000000020003" pitchFamily="50" charset="0"/>
              </a:rPr>
              <a:t>I will begin to explore AAB/ABB patterns, such as making clap, clap, tap patterns </a:t>
            </a:r>
          </a:p>
          <a:p>
            <a:r>
              <a:rPr lang="en-GB" sz="1000" dirty="0">
                <a:latin typeface="Letter-join Basic 8" panose="02000505000000020003" pitchFamily="50" charset="0"/>
              </a:rPr>
              <a:t>I will compare quantities and explain reasoning e.g. “this has more because it’s bigger”  </a:t>
            </a:r>
          </a:p>
          <a:p>
            <a:endParaRPr lang="en-GB" sz="1100" b="1" u="sng" dirty="0" smtClean="0">
              <a:solidFill>
                <a:schemeClr val="accent3"/>
              </a:solidFill>
              <a:latin typeface="Letter-join Basic 8" panose="02000505000000020003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326567" y="6318639"/>
            <a:ext cx="2248492" cy="43088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Enrichment </a:t>
            </a:r>
          </a:p>
          <a:p>
            <a:pPr algn="ctr"/>
            <a:r>
              <a:rPr lang="en-GB" sz="1000" dirty="0">
                <a:latin typeface="Letter-join Basic 8" panose="02000505000000020003" pitchFamily="50" charset="0"/>
              </a:rPr>
              <a:t>Hold a tarantula </a:t>
            </a:r>
            <a:endParaRPr lang="en-GB" sz="1000" dirty="0" smtClean="0">
              <a:latin typeface="Letter-join Basic 8" panose="02000505000000020003" pitchFamily="50" charset="0"/>
            </a:endParaRPr>
          </a:p>
        </p:txBody>
      </p:sp>
      <p:pic>
        <p:nvPicPr>
          <p:cNvPr id="1028" name="Picture 4" descr="Fall Leaves Outline Vector Art, Icons, and Graphics for Free Downloa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285012"/>
            <a:ext cx="1512168" cy="364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3248829" y="4895861"/>
            <a:ext cx="2420525" cy="132343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Our Core Nursery Rhymes </a:t>
            </a:r>
          </a:p>
          <a:p>
            <a:pPr algn="ctr"/>
            <a:r>
              <a:rPr lang="en-GB" sz="1200" dirty="0" smtClean="0">
                <a:latin typeface="Letter-join Basic 8" panose="02000505000000020003" pitchFamily="50" charset="0"/>
              </a:rPr>
              <a:t>The Wheels On The Bus</a:t>
            </a:r>
          </a:p>
          <a:p>
            <a:pPr algn="ctr"/>
            <a:r>
              <a:rPr lang="en-GB" sz="12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Our Summer 2 Nursery Rhymes</a:t>
            </a:r>
            <a:endParaRPr lang="en-GB" sz="1100" dirty="0" smtClean="0">
              <a:latin typeface="Letter-join Basic 8" panose="02000505000000020003" pitchFamily="50" charset="0"/>
            </a:endParaRPr>
          </a:p>
          <a:p>
            <a:pPr algn="ctr"/>
            <a:r>
              <a:rPr lang="en-GB" sz="1100" dirty="0" smtClean="0">
                <a:latin typeface="Letter-join Basic 8" panose="02000505000000020003" pitchFamily="50" charset="0"/>
              </a:rPr>
              <a:t>The Grand Old Duke of York</a:t>
            </a:r>
          </a:p>
          <a:p>
            <a:pPr algn="ctr"/>
            <a:r>
              <a:rPr lang="en-GB" sz="1100" dirty="0" smtClean="0">
                <a:latin typeface="Letter-join Basic 8" panose="02000505000000020003" pitchFamily="50" charset="0"/>
              </a:rPr>
              <a:t>Twinkle ,Twinkle Little Star</a:t>
            </a:r>
          </a:p>
          <a:p>
            <a:pPr algn="ctr"/>
            <a:r>
              <a:rPr lang="en-GB" sz="1100" dirty="0" smtClean="0">
                <a:latin typeface="Letter-join Basic 8" panose="02000505000000020003" pitchFamily="50" charset="0"/>
              </a:rPr>
              <a:t>Wind The Bobbin Up</a:t>
            </a:r>
          </a:p>
          <a:p>
            <a:pPr algn="ctr"/>
            <a:endParaRPr lang="en-GB" sz="1100" dirty="0">
              <a:latin typeface="Letter-join Basic 8" panose="02000505000000020003" pitchFamily="50" charset="0"/>
            </a:endParaRPr>
          </a:p>
        </p:txBody>
      </p:sp>
      <p:pic>
        <p:nvPicPr>
          <p:cNvPr id="18" name="Picture 17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6306" y="1287605"/>
            <a:ext cx="536575" cy="650240"/>
          </a:xfrm>
          <a:prstGeom prst="rect">
            <a:avLst/>
          </a:prstGeom>
        </p:spPr>
      </p:pic>
      <p:pic>
        <p:nvPicPr>
          <p:cNvPr id="20" name="Picture 19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4831" y="1268123"/>
            <a:ext cx="506095" cy="661670"/>
          </a:xfrm>
          <a:prstGeom prst="rect">
            <a:avLst/>
          </a:prstGeom>
        </p:spPr>
      </p:pic>
      <p:pic>
        <p:nvPicPr>
          <p:cNvPr id="21" name="Picture 20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8085" y="1287605"/>
            <a:ext cx="574359" cy="63647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262177e-16a3-49dc-bf94-be9f058d24fa">
      <Terms xmlns="http://schemas.microsoft.com/office/infopath/2007/PartnerControls"/>
    </lcf76f155ced4ddcb4097134ff3c332f>
    <TaxCatchAll xmlns="6d018340-fcc6-4879-b5a3-eb7ef424df6b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D7C9F8980AAE149A248CE5655B9CEDF" ma:contentTypeVersion="15" ma:contentTypeDescription="Create a new document." ma:contentTypeScope="" ma:versionID="b7a80af8cadfb9370bb75a0bb024f2ac">
  <xsd:schema xmlns:xsd="http://www.w3.org/2001/XMLSchema" xmlns:xs="http://www.w3.org/2001/XMLSchema" xmlns:p="http://schemas.microsoft.com/office/2006/metadata/properties" xmlns:ns2="3262177e-16a3-49dc-bf94-be9f058d24fa" xmlns:ns3="6d018340-fcc6-4879-b5a3-eb7ef424df6b" targetNamespace="http://schemas.microsoft.com/office/2006/metadata/properties" ma:root="true" ma:fieldsID="19fccd97ed444c006e0a1af286d46416" ns2:_="" ns3:_="">
    <xsd:import namespace="3262177e-16a3-49dc-bf94-be9f058d24fa"/>
    <xsd:import namespace="6d018340-fcc6-4879-b5a3-eb7ef424df6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262177e-16a3-49dc-bf94-be9f058d24f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9f3e19ae-683a-4038-93ac-612cf9cf81d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018340-fcc6-4879-b5a3-eb7ef424df6b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bfb54719-bc6d-4ce6-bff5-a3ef27deeac1}" ma:internalName="TaxCatchAll" ma:showField="CatchAllData" ma:web="6d018340-fcc6-4879-b5a3-eb7ef424df6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14D2609-A9F7-4CCB-A0E0-57A291858C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A43E32C-63BE-42E3-A2B5-C7269E7D3B3E}">
  <ds:schemaRefs>
    <ds:schemaRef ds:uri="http://schemas.microsoft.com/office/2006/documentManagement/types"/>
    <ds:schemaRef ds:uri="http://purl.org/dc/elements/1.1/"/>
    <ds:schemaRef ds:uri="http://schemas.microsoft.com/office/2006/metadata/properties"/>
    <ds:schemaRef ds:uri="6d018340-fcc6-4879-b5a3-eb7ef424df6b"/>
    <ds:schemaRef ds:uri="http://schemas.microsoft.com/office/infopath/2007/PartnerControls"/>
    <ds:schemaRef ds:uri="http://purl.org/dc/terms/"/>
    <ds:schemaRef ds:uri="3262177e-16a3-49dc-bf94-be9f058d24fa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5977D5A6-3A0D-4D04-AB72-74DCF54138D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262177e-16a3-49dc-bf94-be9f058d24fa"/>
    <ds:schemaRef ds:uri="6d018340-fcc6-4879-b5a3-eb7ef424df6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5012</TotalTime>
  <Words>724</Words>
  <Application>Microsoft Office PowerPoint</Application>
  <PresentationFormat>On-screen Show (4:3)</PresentationFormat>
  <Paragraphs>77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Letter-join Basic 8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jane</dc:creator>
  <cp:lastModifiedBy>Louise Meakin</cp:lastModifiedBy>
  <cp:revision>184</cp:revision>
  <dcterms:created xsi:type="dcterms:W3CDTF">2017-06-11T10:50:31Z</dcterms:created>
  <dcterms:modified xsi:type="dcterms:W3CDTF">2026-06-28T17:55:12Z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0x0101006D7C9F8980AAE149A248CE5655B9CEDF</vt:lpwstr>
  </property>
  <property fmtid="{D5CDD505-2E9C-101B-9397-08002B2CF9AE}" pid="3" name="MediaServiceImageTags">
    <vt:lpwstr/>
  </property>
</Properties>
</file>