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917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5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344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995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585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457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680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1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374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184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205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C3DC1-CF01-47B8-B136-F210087A8D03}" type="datetimeFigureOut">
              <a:rPr lang="en-GB" smtClean="0"/>
              <a:t>28/03/2026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2A48C-909D-4E5C-9F69-56092C251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5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906982" y="2837971"/>
            <a:ext cx="4361843" cy="127058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rgbClr val="00B050"/>
              </a:solidFill>
              <a:latin typeface="Letter-join Plus 8" panose="02000505000000020003" pitchFamily="50" charset="0"/>
            </a:endParaRPr>
          </a:p>
          <a:p>
            <a:pPr algn="ctr"/>
            <a:r>
              <a:rPr lang="en-GB" sz="24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Summer Term</a:t>
            </a:r>
          </a:p>
          <a:p>
            <a:pPr algn="ctr"/>
            <a:r>
              <a:rPr lang="en-GB" sz="24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Extreme Environments</a:t>
            </a:r>
          </a:p>
          <a:p>
            <a:pPr algn="ctr"/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1381" y="250258"/>
            <a:ext cx="3330341" cy="3611431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1381" y="3942444"/>
            <a:ext cx="3330341" cy="261075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651508" y="250257"/>
            <a:ext cx="3330341" cy="271507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651507" y="4759721"/>
            <a:ext cx="3330341" cy="179348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690489" y="250257"/>
            <a:ext cx="2383054" cy="249075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1" name="Rectangle 10"/>
          <p:cNvSpPr/>
          <p:nvPr/>
        </p:nvSpPr>
        <p:spPr>
          <a:xfrm>
            <a:off x="3699309" y="5850194"/>
            <a:ext cx="2374232" cy="73410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1381" y="267027"/>
            <a:ext cx="315708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Literacy</a:t>
            </a: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r>
              <a:rPr lang="en-GB" sz="1400" b="1" dirty="0" smtClean="0">
                <a:latin typeface="Letter-join Basic 8" panose="02000505000000020003" pitchFamily="50" charset="0"/>
              </a:rPr>
              <a:t>Focus texts</a:t>
            </a:r>
            <a:r>
              <a:rPr lang="en-GB" sz="1400" dirty="0" smtClean="0">
                <a:latin typeface="Letter-join Basic 8" panose="02000505000000020003" pitchFamily="50" charset="0"/>
              </a:rPr>
              <a:t>: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The Girl of Ink and Stars – Kiren </a:t>
            </a:r>
            <a:r>
              <a:rPr lang="en-GB" sz="1400" dirty="0" smtClean="0">
                <a:latin typeface="Letter-join Basic 8" panose="02000505000000020003" pitchFamily="50" charset="0"/>
              </a:rPr>
              <a:t>Millwood-</a:t>
            </a:r>
            <a:r>
              <a:rPr lang="en-GB" sz="1400" dirty="0" err="1" smtClean="0">
                <a:latin typeface="Letter-join Basic 8" panose="02000505000000020003" pitchFamily="50" charset="0"/>
              </a:rPr>
              <a:t>Hargrave</a:t>
            </a:r>
            <a:endParaRPr lang="en-GB" sz="1400" dirty="0" smtClean="0">
              <a:latin typeface="Letter-join Basic 8" panose="02000505000000020003" pitchFamily="50" charset="0"/>
            </a:endParaRP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Sky Song – Abi </a:t>
            </a:r>
            <a:r>
              <a:rPr lang="en-GB" sz="1400" dirty="0" err="1" smtClean="0">
                <a:latin typeface="Letter-join Basic 8" panose="02000505000000020003" pitchFamily="50" charset="0"/>
              </a:rPr>
              <a:t>Ephistone</a:t>
            </a:r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b="1" dirty="0">
              <a:latin typeface="Letter-join Basic 8" panose="02000505000000020003" pitchFamily="50" charset="0"/>
            </a:endParaRPr>
          </a:p>
          <a:p>
            <a:r>
              <a:rPr lang="en-GB" sz="1200" b="1" dirty="0" smtClean="0">
                <a:latin typeface="Letter-join Basic 8" panose="02000505000000020003" pitchFamily="50" charset="0"/>
              </a:rPr>
              <a:t>Wider reading texts</a:t>
            </a:r>
            <a:r>
              <a:rPr lang="en-GB" sz="1200" dirty="0" smtClean="0">
                <a:latin typeface="Letter-join Basic 8" panose="02000505000000020003" pitchFamily="50" charset="0"/>
              </a:rPr>
              <a:t>: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Shackleton’s Journey- William Grill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Race to the Frozen North – Catherine </a:t>
            </a:r>
            <a:r>
              <a:rPr lang="en-GB" sz="1200" dirty="0">
                <a:latin typeface="Letter-join Basic 8" panose="02000505000000020003" pitchFamily="50" charset="0"/>
              </a:rPr>
              <a:t>J</a:t>
            </a:r>
            <a:r>
              <a:rPr lang="en-GB" sz="1200" dirty="0" smtClean="0">
                <a:latin typeface="Letter-join Basic 8" panose="02000505000000020003" pitchFamily="50" charset="0"/>
              </a:rPr>
              <a:t>ohnson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Island – Nicky Stringer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Explorers – David Long</a:t>
            </a:r>
          </a:p>
          <a:p>
            <a:endParaRPr lang="en-GB" sz="1400" b="1" dirty="0" smtClean="0">
              <a:latin typeface="Letter-join Basic 8" panose="02000505000000020003" pitchFamily="50" charset="0"/>
            </a:endParaRPr>
          </a:p>
          <a:p>
            <a:r>
              <a:rPr lang="en-GB" sz="1400" b="1" dirty="0" smtClean="0">
                <a:latin typeface="Letter-join Basic 8" panose="02000505000000020003" pitchFamily="50" charset="0"/>
              </a:rPr>
              <a:t>Writing genres</a:t>
            </a:r>
            <a:r>
              <a:rPr lang="en-GB" sz="1400" dirty="0" smtClean="0">
                <a:latin typeface="Letter-join Basic 8" panose="02000505000000020003" pitchFamily="50" charset="0"/>
              </a:rPr>
              <a:t>: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Narratives, balanced argument, newspaper report.</a:t>
            </a:r>
            <a:endParaRPr lang="en-GB" sz="1400" dirty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4944" y="3944047"/>
            <a:ext cx="315708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Letter-join Basic 8" panose="02000505000000020003" pitchFamily="50" charset="0"/>
              </a:rPr>
              <a:t>Maths</a:t>
            </a:r>
          </a:p>
          <a:p>
            <a:endParaRPr lang="en-GB" sz="1400" b="1" u="sng" dirty="0">
              <a:latin typeface="Letter-join Basic 8" panose="02000505000000020003" pitchFamily="50" charset="0"/>
            </a:endParaRP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Area and perimeter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Shape and geometry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Statistics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Problem solving projects</a:t>
            </a:r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r>
              <a:rPr lang="en-GB" sz="1400" dirty="0">
                <a:latin typeface="Letter-join Basic 8" panose="02000505000000020003" pitchFamily="50" charset="0"/>
              </a:rPr>
              <a:t>Children will build further upon prior learning by deepening their understanding of </a:t>
            </a:r>
            <a:r>
              <a:rPr lang="en-GB" sz="1400" dirty="0" smtClean="0">
                <a:latin typeface="Letter-join Basic 8" panose="02000505000000020003" pitchFamily="50" charset="0"/>
              </a:rPr>
              <a:t>measures and data handling.</a:t>
            </a:r>
            <a:endParaRPr lang="en-GB" sz="1400" b="1" u="sng" dirty="0" smtClean="0">
              <a:latin typeface="Letter-join Basic 8" panose="020005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27383" y="258560"/>
            <a:ext cx="236487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>
                <a:latin typeface="Letter-join Basic 8" panose="02000505000000020003" pitchFamily="50" charset="0"/>
              </a:rPr>
              <a:t>Science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Evolution and Inheritance</a:t>
            </a:r>
          </a:p>
          <a:p>
            <a:endParaRPr lang="en-GB" sz="1300" dirty="0" smtClean="0">
              <a:latin typeface="Letter-join Basic 8" panose="02000505000000020003" pitchFamily="50" charset="0"/>
            </a:endParaRP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learn how living things adapt and change over time. 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understand how fossils provide information about the Earth from millions of </a:t>
            </a:r>
            <a:r>
              <a:rPr lang="en-GB" sz="1300" dirty="0" err="1" smtClean="0">
                <a:latin typeface="Letter-join Basic 8" panose="02000505000000020003" pitchFamily="50" charset="0"/>
              </a:rPr>
              <a:t>yerars</a:t>
            </a:r>
            <a:r>
              <a:rPr lang="en-GB" sz="1300" dirty="0" smtClean="0">
                <a:latin typeface="Letter-join Basic 8" panose="02000505000000020003" pitchFamily="50" charset="0"/>
              </a:rPr>
              <a:t> ago.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1989" y="267027"/>
            <a:ext cx="315708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Humanities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Geography</a:t>
            </a: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be revise lines of longitude and latitude, discovering time zones and climate differences.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learn to identify physical features of extreme environments, such as Antarctica and the Sahara Desert, and make comparisons.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learn to explain the water cycle and the importance of water conservation.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75348" y="4797643"/>
            <a:ext cx="3264038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 smtClean="0">
                <a:latin typeface="Letter-join Basic 8" panose="02000505000000020003" pitchFamily="50" charset="0"/>
              </a:rPr>
              <a:t>PSHE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Relationships and Changing Me</a:t>
            </a:r>
          </a:p>
          <a:p>
            <a:endParaRPr lang="en-GB" sz="1300" dirty="0" smtClean="0">
              <a:latin typeface="Letter-join Basic 8" panose="02000505000000020003" pitchFamily="50" charset="0"/>
            </a:endParaRPr>
          </a:p>
          <a:p>
            <a:r>
              <a:rPr lang="en-GB" sz="1300" dirty="0" smtClean="0">
                <a:latin typeface="Letter-join Basic 8" panose="02000505000000020003" pitchFamily="50" charset="0"/>
                <a:cs typeface="Leelawadee" panose="020B0502040204020203" pitchFamily="34" charset="-34"/>
              </a:rPr>
              <a:t>Children will explore how to deal with a variety of social scenarios. Children will begin to discuss their transition into the next year group and learn to navigate anxieties that may accompany this.</a:t>
            </a:r>
            <a:endParaRPr lang="en-GB" sz="1300" dirty="0">
              <a:latin typeface="Letter-join Basic 8" panose="02000505000000020003" pitchFamily="50" charset="0"/>
            </a:endParaRPr>
          </a:p>
          <a:p>
            <a:endParaRPr lang="en-GB" sz="1300" dirty="0" smtClean="0">
              <a:latin typeface="Letter-join Basic 8" panose="02000505000000020003" pitchFamily="50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160169" y="5791200"/>
            <a:ext cx="2374232" cy="75718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703786" y="5850194"/>
            <a:ext cx="2377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Music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Year 5 – Keeping Healthy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Year 6 – Class Awards</a:t>
            </a:r>
          </a:p>
          <a:p>
            <a:endParaRPr lang="en-GB" sz="1400" dirty="0" smtClean="0">
              <a:latin typeface="Letter-join Plus 8" panose="020005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45516" y="5850193"/>
            <a:ext cx="21833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MFL</a:t>
            </a:r>
          </a:p>
          <a:p>
            <a:r>
              <a:rPr lang="en-GB" sz="1400" dirty="0" err="1" smtClean="0">
                <a:latin typeface="Letter-join Basic 8" panose="02000505000000020003" pitchFamily="50" charset="0"/>
              </a:rPr>
              <a:t>En</a:t>
            </a:r>
            <a:r>
              <a:rPr lang="en-GB" sz="1400" dirty="0" smtClean="0">
                <a:latin typeface="Letter-join Basic 8" panose="02000505000000020003" pitchFamily="50" charset="0"/>
              </a:rPr>
              <a:t> route pour </a:t>
            </a:r>
            <a:r>
              <a:rPr lang="en-GB" sz="1400" dirty="0" err="1" smtClean="0">
                <a:latin typeface="Letter-join Basic 8" panose="02000505000000020003" pitchFamily="50" charset="0"/>
              </a:rPr>
              <a:t>l’ecole</a:t>
            </a:r>
            <a:endParaRPr lang="en-GB" sz="1400" dirty="0" smtClean="0">
              <a:latin typeface="Letter-join Basic 8" panose="02000505000000020003" pitchFamily="50" charset="0"/>
            </a:endParaRP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(On the way </a:t>
            </a:r>
            <a:r>
              <a:rPr lang="en-GB" sz="1400" smtClean="0">
                <a:latin typeface="Letter-join Basic 8" panose="02000505000000020003" pitchFamily="50" charset="0"/>
              </a:rPr>
              <a:t>to school)</a:t>
            </a:r>
            <a:endParaRPr lang="en-GB" sz="1400" dirty="0" smtClean="0">
              <a:latin typeface="Letter-join Basic 8" panose="02000505000000020003" pitchFamily="50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667942" y="3064677"/>
            <a:ext cx="3330341" cy="159569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659520" y="3049789"/>
            <a:ext cx="315708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 smtClean="0">
                <a:latin typeface="Letter-join Basic 8" panose="02000505000000020003" pitchFamily="50" charset="0"/>
              </a:rPr>
              <a:t>RE</a:t>
            </a: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What does it mean to be a Muslim in Britain today?</a:t>
            </a:r>
          </a:p>
          <a:p>
            <a:endParaRPr lang="en-GB" sz="1300" dirty="0" smtClean="0">
              <a:latin typeface="Letter-join Basic 8" panose="02000505000000020003" pitchFamily="50" charset="0"/>
            </a:endParaRPr>
          </a:p>
          <a:p>
            <a:r>
              <a:rPr lang="en-GB" sz="1300" dirty="0" smtClean="0">
                <a:latin typeface="Letter-join Basic 8" panose="02000505000000020003" pitchFamily="50" charset="0"/>
              </a:rPr>
              <a:t>Children will learn about the key features of Islam and </a:t>
            </a:r>
            <a:r>
              <a:rPr lang="en-GB" sz="1300" dirty="0" smtClean="0">
                <a:latin typeface="Letter-join Basic 8" panose="02000505000000020003" pitchFamily="50" charset="0"/>
              </a:rPr>
              <a:t>explore the lives of British Muslims.</a:t>
            </a:r>
            <a:endParaRPr lang="en-GB" sz="1300" dirty="0" smtClean="0">
              <a:latin typeface="Letter-join Basic 8" panose="02000505000000020003" pitchFamily="50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151083" y="4185008"/>
            <a:ext cx="2374232" cy="148686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6131155" y="4288405"/>
            <a:ext cx="25773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PE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Sports Day</a:t>
            </a: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Children will practise a variety of track and field, ready for Sports Day.</a:t>
            </a:r>
          </a:p>
          <a:p>
            <a:endParaRPr lang="en-GB" sz="1200" dirty="0" smtClean="0">
              <a:latin typeface="Letter-join Basic 8" panose="02000505000000020003" pitchFamily="50" charset="0"/>
            </a:endParaRPr>
          </a:p>
          <a:p>
            <a:endParaRPr lang="en-GB" sz="1200" dirty="0">
              <a:latin typeface="Letter-join Basic 8" panose="02000505000000020003" pitchFamily="50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52951" y="250258"/>
            <a:ext cx="2383054" cy="111653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7" name="Rectangle 26"/>
          <p:cNvSpPr/>
          <p:nvPr/>
        </p:nvSpPr>
        <p:spPr>
          <a:xfrm>
            <a:off x="6151343" y="1454981"/>
            <a:ext cx="2383054" cy="138299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109373" y="246268"/>
            <a:ext cx="24576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Art</a:t>
            </a:r>
          </a:p>
          <a:p>
            <a:r>
              <a:rPr lang="en-GB" sz="1400" dirty="0" smtClean="0">
                <a:latin typeface="Letter-join Plus 8" panose="02000505000000020003" pitchFamily="50" charset="0"/>
              </a:rPr>
              <a:t>Hokusai</a:t>
            </a:r>
          </a:p>
          <a:p>
            <a:endParaRPr lang="en-GB" sz="1400" dirty="0" smtClean="0">
              <a:latin typeface="Letter-join Plus 8" panose="02000505000000020003" pitchFamily="50" charset="0"/>
            </a:endParaRPr>
          </a:p>
          <a:p>
            <a:r>
              <a:rPr lang="en-GB" sz="1400" dirty="0" smtClean="0">
                <a:latin typeface="Letter-join Plus 8" panose="02000505000000020003" pitchFamily="50" charset="0"/>
              </a:rPr>
              <a:t>Children will painting techniques including intensity of colour.</a:t>
            </a:r>
            <a:endParaRPr lang="en-GB" sz="1400" dirty="0">
              <a:latin typeface="Letter-join Plus 8" panose="02000505000000020003" pitchFamily="50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54215" y="1516806"/>
            <a:ext cx="23545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DT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Navigating the World</a:t>
            </a: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Children will design and create a product for a client, using a CAD.</a:t>
            </a:r>
          </a:p>
        </p:txBody>
      </p:sp>
      <p:pic>
        <p:nvPicPr>
          <p:cNvPr id="1030" name="Picture 6" descr="https://symbols.widgitonline.com/widgit/col/333x310.5/bycc/English_UK/literacy/NOUN/Sg/3082010038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457" y="347781"/>
            <a:ext cx="468638" cy="46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ymbols.widgitonline.com/widgit/col/333x310.5/bycc/English_UK/art/NOUN/Sg/3082010014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298" y="308571"/>
            <a:ext cx="411099" cy="5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symbols.widgitonline.com/widgit/col/333x310.5/bycc/English_UK/humanity/NOUN/Pl/3001005210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65" y="299043"/>
            <a:ext cx="350693" cy="49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symbols.widgitonline.com/widgit/col/333x310.5/bycc/English_UK/re/NOUN/Sg/3089001001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8471" y="3429185"/>
            <a:ext cx="439480" cy="43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symbols.widgitonline.com/widgit/col/333x310.5/bycc/English_UK/math/PROP/Pl/3082010023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165" y="3993394"/>
            <a:ext cx="535210" cy="53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symbols.widgitonline.com/widgit/col/333x310.5/bycc/English_UK/music/NOUN/Sg/3022040011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513" y="5851026"/>
            <a:ext cx="425311" cy="41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symbols.widgitonline.com/widgit/col/333x310.5/bycc/English_UK/french/NOUN/SP/3017001010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258" y="5791200"/>
            <a:ext cx="446934" cy="44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s://symbols.widgitonline.com/widgit/col/333x310.5/bycc/English_UK/pshe/PROP/NoTags/3082010072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7666" y="5223571"/>
            <a:ext cx="475892" cy="39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s://symbols.widgitonline.com/widgit/col/333x310.5/bycc/English_UK/pe/PROP/NoTags/308201001001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123" y="4237345"/>
            <a:ext cx="404004" cy="36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3697842" y="4184989"/>
            <a:ext cx="2374232" cy="155906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683278" y="4286875"/>
            <a:ext cx="24696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Computing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E-safety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Using a programmable microcontroller</a:t>
            </a:r>
          </a:p>
          <a:p>
            <a:r>
              <a:rPr lang="en-GB" sz="1400" dirty="0" smtClean="0">
                <a:latin typeface="Letter-join Basic 8" panose="02000505000000020003" pitchFamily="50" charset="0"/>
              </a:rPr>
              <a:t>Designing and programming an interactive quiz.</a:t>
            </a:r>
          </a:p>
        </p:txBody>
      </p:sp>
      <p:pic>
        <p:nvPicPr>
          <p:cNvPr id="1052" name="Picture 28" descr="https://symbols.widgitonline.com/widgit/col/333x310.5/bycc/English_UK/programming/NOUN/NoTags/3080040126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130" y="4258435"/>
            <a:ext cx="279257" cy="32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symbols.widgitonline.com/widgit/col/333x310.5/bycc/English_UK/pencil/NOUN/Sg/3082030012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40499">
            <a:off x="2973689" y="3044665"/>
            <a:ext cx="507910" cy="50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symbols.widgitonline.com/widgit/col/333x310.5/bycc/English_UK/biology/NOUN/Sg/3082010044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599" y="338624"/>
            <a:ext cx="316943" cy="313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742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328</Words>
  <Application>Microsoft Office PowerPoint</Application>
  <PresentationFormat>Widescreen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Leelawadee</vt:lpstr>
      <vt:lpstr>Letter-join Basic 8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Mohammed Kasir</dc:creator>
  <cp:lastModifiedBy>Jessica Naylor</cp:lastModifiedBy>
  <cp:revision>52</cp:revision>
  <dcterms:created xsi:type="dcterms:W3CDTF">2024-12-11T20:54:05Z</dcterms:created>
  <dcterms:modified xsi:type="dcterms:W3CDTF">2026-03-28T14:11:25Z</dcterms:modified>
</cp:coreProperties>
</file>